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4" r:id="rId6"/>
    <p:sldId id="261" r:id="rId7"/>
    <p:sldId id="266" r:id="rId8"/>
    <p:sldId id="265" r:id="rId9"/>
    <p:sldId id="268" r:id="rId10"/>
    <p:sldId id="259" r:id="rId11"/>
    <p:sldId id="258" r:id="rId12"/>
    <p:sldId id="260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A97D4-FC79-4F7D-9B98-6F865F8ADAC7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4AECB-275F-4EB9-BBE3-BFB2B41548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E5AF3F-8DCD-4E90-B846-C5EB6F969538}" type="slidenum">
              <a:rPr lang="ru-RU"/>
              <a:pPr/>
              <a:t>10</a:t>
            </a:fld>
            <a:endParaRPr lang="ru-RU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B66326-EF15-440A-8D41-143377B145BE}" type="slidenum">
              <a:rPr lang="ru-RU"/>
              <a:pPr/>
              <a:t>11</a:t>
            </a:fld>
            <a:endParaRPr lang="ru-RU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2CCCB-13CC-40AD-8645-E38F997D60A7}" type="slidenum">
              <a:rPr lang="ru-RU"/>
              <a:pPr/>
              <a:t>12</a:t>
            </a:fld>
            <a:endParaRPr lang="ru-RU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E1DF-CAA3-41AB-A703-A27AB83BD539}" type="datetimeFigureOut">
              <a:rPr lang="ru-RU" smtClean="0"/>
              <a:pPr/>
              <a:t>11.03.2009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9ED97-919B-43D1-B106-560A9BDE3B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5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4.png"/><Relationship Id="rId9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hyperlink" Target="http://ru.wikipedia.org/wiki/%D0%90%D1%80%D0%B3%D0%BE%D0%BD" TargetMode="External"/><Relationship Id="rId117" Type="http://schemas.openxmlformats.org/officeDocument/2006/relationships/hyperlink" Target="http://ru.wikipedia.org/wiki/%D0%A3%D1%80%D0%B0%D0%BD_(%D1%8D%D0%BB%D0%B5%D0%BC%D0%B5%D0%BD%D1%82)" TargetMode="External"/><Relationship Id="rId21" Type="http://schemas.openxmlformats.org/officeDocument/2006/relationships/hyperlink" Target="http://ru.wikipedia.org/wiki/%D0%90%D0%BB%D1%8E%D0%BC%D0%B8%D0%BD%D0%B8%D0%B9" TargetMode="External"/><Relationship Id="rId42" Type="http://schemas.openxmlformats.org/officeDocument/2006/relationships/hyperlink" Target="http://ru.wikipedia.org/wiki/%D0%A1%D0%B5%D0%BB%D0%B5%D0%BD" TargetMode="External"/><Relationship Id="rId47" Type="http://schemas.openxmlformats.org/officeDocument/2006/relationships/hyperlink" Target="http://ru.wikipedia.org/wiki/%D0%98%D1%82%D1%82%D1%80%D0%B8%D0%B9" TargetMode="External"/><Relationship Id="rId63" Type="http://schemas.openxmlformats.org/officeDocument/2006/relationships/hyperlink" Target="http://ru.wikipedia.org/wiki/%D0%A6%D0%B5%D0%B7%D0%B8%D0%B9" TargetMode="External"/><Relationship Id="rId68" Type="http://schemas.openxmlformats.org/officeDocument/2006/relationships/hyperlink" Target="http://ru.wikipedia.org/wiki/%D0%A0%D0%B5%D0%BD%D0%B8%D0%B9" TargetMode="External"/><Relationship Id="rId84" Type="http://schemas.openxmlformats.org/officeDocument/2006/relationships/hyperlink" Target="http://ru.wikipedia.org/wiki/%D0%A1%D0%B8%D0%B1%D0%BE%D1%80%D0%B3%D0%B8%D0%B9" TargetMode="External"/><Relationship Id="rId89" Type="http://schemas.openxmlformats.org/officeDocument/2006/relationships/hyperlink" Target="http://ru.wikipedia.org/wiki/%D0%A0%D0%B5%D0%BD%D1%82%D0%B3%D0%B5%D0%BD%D0%B8%D0%B9" TargetMode="External"/><Relationship Id="rId112" Type="http://schemas.openxmlformats.org/officeDocument/2006/relationships/hyperlink" Target="http://ru.wikipedia.org/wiki/%D0%9B%D1%8E%D1%82%D0%B5%D1%86%D0%B8%D0%B9" TargetMode="External"/><Relationship Id="rId16" Type="http://schemas.openxmlformats.org/officeDocument/2006/relationships/hyperlink" Target="http://ru.wikipedia.org/wiki/%D0%9A%D0%B8%D1%81%D0%BB%D0%BE%D1%80%D0%BE%D0%B4" TargetMode="External"/><Relationship Id="rId107" Type="http://schemas.openxmlformats.org/officeDocument/2006/relationships/hyperlink" Target="http://ru.wikipedia.org/wiki/%D0%94%D0%B8%D1%81%D0%BF%D1%80%D0%BE%D0%B7%D0%B8%D0%B9" TargetMode="External"/><Relationship Id="rId11" Type="http://schemas.openxmlformats.org/officeDocument/2006/relationships/hyperlink" Target="http://ru.wikipedia.org/wiki/%D0%9B%D0%B8%D1%82%D0%B8%D0%B9" TargetMode="External"/><Relationship Id="rId32" Type="http://schemas.openxmlformats.org/officeDocument/2006/relationships/hyperlink" Target="http://ru.wikipedia.org/wiki/%D0%A5%D1%80%D0%BE%D0%BC" TargetMode="External"/><Relationship Id="rId37" Type="http://schemas.openxmlformats.org/officeDocument/2006/relationships/hyperlink" Target="http://ru.wikipedia.org/wiki/%D0%9C%D0%B5%D0%B4%D1%8C" TargetMode="External"/><Relationship Id="rId53" Type="http://schemas.openxmlformats.org/officeDocument/2006/relationships/hyperlink" Target="http://ru.wikipedia.org/wiki/%D0%A0%D0%BE%D0%B4%D0%B8%D0%B9" TargetMode="External"/><Relationship Id="rId58" Type="http://schemas.openxmlformats.org/officeDocument/2006/relationships/hyperlink" Target="http://ru.wikipedia.org/wiki/%D0%9E%D0%BB%D0%BE%D0%B2%D0%BE" TargetMode="External"/><Relationship Id="rId74" Type="http://schemas.openxmlformats.org/officeDocument/2006/relationships/hyperlink" Target="http://ru.wikipedia.org/wiki/%D0%A2%D0%B0%D0%BB%D0%BB%D0%B8%D0%B9" TargetMode="External"/><Relationship Id="rId79" Type="http://schemas.openxmlformats.org/officeDocument/2006/relationships/hyperlink" Target="http://ru.wikipedia.org/wiki/%D0%A0%D0%B0%D0%B4%D0%BE%D0%BD" TargetMode="External"/><Relationship Id="rId102" Type="http://schemas.openxmlformats.org/officeDocument/2006/relationships/hyperlink" Target="http://ru.wikipedia.org/wiki/%D0%9F%D1%80%D0%BE%D0%BC%D0%B5%D1%82%D0%B8%D0%B9" TargetMode="External"/><Relationship Id="rId123" Type="http://schemas.openxmlformats.org/officeDocument/2006/relationships/hyperlink" Target="http://ru.wikipedia.org/wiki/%D0%9A%D0%B0%D0%BB%D0%B8%D1%84%D0%BE%D1%80%D0%BD%D0%B8%D0%B9" TargetMode="External"/><Relationship Id="rId128" Type="http://schemas.openxmlformats.org/officeDocument/2006/relationships/hyperlink" Target="http://ru.wikipedia.org/wiki/%D0%9B%D0%BE%D1%83%D1%80%D0%B5%D0%BD%D1%81%D0%B8%D0%B9" TargetMode="External"/><Relationship Id="rId5" Type="http://schemas.openxmlformats.org/officeDocument/2006/relationships/hyperlink" Target="http://ru.wikipedia.org/wiki/%D0%A5%D0%B0%D0%BB%D1%8C%D0%BA%D0%BE%D0%B3%D0%B5%D0%BD%D1%8B" TargetMode="External"/><Relationship Id="rId90" Type="http://schemas.openxmlformats.org/officeDocument/2006/relationships/hyperlink" Target="http://ru.wikipedia.org/wiki/%D0%A3%D0%BD%D1%83%D0%BD%D0%B1%D0%B8%D0%B9" TargetMode="External"/><Relationship Id="rId95" Type="http://schemas.openxmlformats.org/officeDocument/2006/relationships/hyperlink" Target="http://ru.wikipedia.org/wiki/%D0%A3%D0%BD%D1%83%D0%BD%D1%81%D0%B5%D0%BF%D1%82%D0%B8%D0%B9" TargetMode="External"/><Relationship Id="rId19" Type="http://schemas.openxmlformats.org/officeDocument/2006/relationships/hyperlink" Target="http://ru.wikipedia.org/wiki/%D0%9D%D0%B0%D1%82%D1%80%D0%B8%D0%B9" TargetMode="External"/><Relationship Id="rId14" Type="http://schemas.openxmlformats.org/officeDocument/2006/relationships/hyperlink" Target="http://ru.wikipedia.org/wiki/%D0%A3%D0%B3%D0%BB%D0%B5%D1%80%D0%BE%D0%B4" TargetMode="External"/><Relationship Id="rId22" Type="http://schemas.openxmlformats.org/officeDocument/2006/relationships/hyperlink" Target="http://ru.wikipedia.org/wiki/%D0%9A%D1%80%D0%B5%D0%BC%D0%BD%D0%B8%D0%B9" TargetMode="External"/><Relationship Id="rId27" Type="http://schemas.openxmlformats.org/officeDocument/2006/relationships/hyperlink" Target="http://ru.wikipedia.org/wiki/%D0%9A%D0%B0%D0%BB%D0%B8%D0%B9" TargetMode="External"/><Relationship Id="rId30" Type="http://schemas.openxmlformats.org/officeDocument/2006/relationships/hyperlink" Target="http://ru.wikipedia.org/wiki/%D0%A2%D0%B8%D1%82%D0%B0%D0%BD_(%D1%8D%D0%BB%D0%B5%D0%BC%D0%B5%D0%BD%D1%82)" TargetMode="External"/><Relationship Id="rId35" Type="http://schemas.openxmlformats.org/officeDocument/2006/relationships/hyperlink" Target="http://ru.wikipedia.org/wiki/%D0%9A%D0%BE%D0%B1%D0%B0%D0%BB%D1%8C%D1%82" TargetMode="External"/><Relationship Id="rId43" Type="http://schemas.openxmlformats.org/officeDocument/2006/relationships/hyperlink" Target="http://ru.wikipedia.org/wiki/%D0%91%D1%80%D0%BE%D0%BC" TargetMode="External"/><Relationship Id="rId48" Type="http://schemas.openxmlformats.org/officeDocument/2006/relationships/hyperlink" Target="http://ru.wikipedia.org/wiki/%D0%A6%D0%B8%D1%80%D0%BA%D0%BE%D0%BD%D0%B8%D0%B9" TargetMode="External"/><Relationship Id="rId56" Type="http://schemas.openxmlformats.org/officeDocument/2006/relationships/hyperlink" Target="http://ru.wikipedia.org/wiki/%D0%9A%D0%B0%D0%B4%D0%BC%D0%B8%D0%B9" TargetMode="External"/><Relationship Id="rId64" Type="http://schemas.openxmlformats.org/officeDocument/2006/relationships/hyperlink" Target="http://ru.wikipedia.org/wiki/%D0%91%D0%B0%D1%80%D0%B8%D0%B9" TargetMode="External"/><Relationship Id="rId69" Type="http://schemas.openxmlformats.org/officeDocument/2006/relationships/hyperlink" Target="http://ru.wikipedia.org/wiki/%D0%9E%D1%81%D0%BC%D0%B8%D0%B9" TargetMode="External"/><Relationship Id="rId77" Type="http://schemas.openxmlformats.org/officeDocument/2006/relationships/hyperlink" Target="http://ru.wikipedia.org/wiki/%D0%9F%D0%BE%D0%BB%D0%BE%D0%BD%D0%B8%D0%B9" TargetMode="External"/><Relationship Id="rId100" Type="http://schemas.openxmlformats.org/officeDocument/2006/relationships/hyperlink" Target="http://ru.wikipedia.org/wiki/%D0%9F%D1%80%D0%B0%D0%B7%D0%B5%D0%BE%D0%B4%D0%B8%D0%BC" TargetMode="External"/><Relationship Id="rId105" Type="http://schemas.openxmlformats.org/officeDocument/2006/relationships/hyperlink" Target="http://ru.wikipedia.org/wiki/%D0%93%D0%B0%D0%B4%D0%BE%D0%BB%D0%B8%D0%BD%D0%B8%D0%B9" TargetMode="External"/><Relationship Id="rId113" Type="http://schemas.openxmlformats.org/officeDocument/2006/relationships/hyperlink" Target="http://ru.wikipedia.org/wiki/%D0%90%D0%BA%D1%82%D0%B8%D0%BD%D0%BE%D0%B8%D0%B4%D1%8B" TargetMode="External"/><Relationship Id="rId118" Type="http://schemas.openxmlformats.org/officeDocument/2006/relationships/hyperlink" Target="http://ru.wikipedia.org/wiki/%D0%9D%D0%B5%D0%BF%D1%82%D1%83%D0%BD%D0%B8%D0%B9" TargetMode="External"/><Relationship Id="rId126" Type="http://schemas.openxmlformats.org/officeDocument/2006/relationships/hyperlink" Target="http://ru.wikipedia.org/wiki/%D0%9C%D0%B5%D0%BD%D0%B4%D0%B5%D0%BB%D0%B5%D0%B2%D0%B8%D0%B9" TargetMode="External"/><Relationship Id="rId8" Type="http://schemas.openxmlformats.org/officeDocument/2006/relationships/hyperlink" Target="http://ru.wikipedia.org/wiki/%D0%9F%D0%B5%D1%80%D0%B8%D0%BE%D0%B4_%D0%BF%D0%B5%D1%80%D0%B8%D0%BE%D0%B4%D0%B8%D1%87%D0%B5%D1%81%D0%BA%D0%BE%D0%B9_%D1%81%D0%B8%D1%81%D1%82%D0%B5%D0%BC%D1%8B" TargetMode="External"/><Relationship Id="rId51" Type="http://schemas.openxmlformats.org/officeDocument/2006/relationships/hyperlink" Target="http://ru.wikipedia.org/wiki/%D0%A2%D0%B5%D1%85%D0%BD%D0%B5%D1%86%D0%B8%D0%B9" TargetMode="External"/><Relationship Id="rId72" Type="http://schemas.openxmlformats.org/officeDocument/2006/relationships/hyperlink" Target="http://ru.wikipedia.org/wiki/%D0%97%D0%BE%D0%BB%D0%BE%D1%82%D0%BE" TargetMode="External"/><Relationship Id="rId80" Type="http://schemas.openxmlformats.org/officeDocument/2006/relationships/hyperlink" Target="http://ru.wikipedia.org/wiki/%D0%A4%D1%80%D0%B0%D0%BD%D1%86%D0%B8%D0%B9" TargetMode="External"/><Relationship Id="rId85" Type="http://schemas.openxmlformats.org/officeDocument/2006/relationships/hyperlink" Target="http://ru.wikipedia.org/wiki/%D0%91%D0%BE%D1%80%D0%B8%D0%B9" TargetMode="External"/><Relationship Id="rId93" Type="http://schemas.openxmlformats.org/officeDocument/2006/relationships/hyperlink" Target="http://ru.wikipedia.org/wiki/%D0%A3%D0%BD%D1%83%D0%BD%D0%BF%D0%B5%D0%BD%D1%82%D0%B8%D0%B9" TargetMode="External"/><Relationship Id="rId98" Type="http://schemas.openxmlformats.org/officeDocument/2006/relationships/hyperlink" Target="http://ru.wikipedia.org/wiki/%D0%9B%D0%B0%D0%BD%D1%82%D0%B0%D0%BD" TargetMode="External"/><Relationship Id="rId121" Type="http://schemas.openxmlformats.org/officeDocument/2006/relationships/hyperlink" Target="http://ru.wikipedia.org/wiki/%D0%9A%D1%8E%D1%80%D0%B8%D0%B9" TargetMode="External"/><Relationship Id="rId3" Type="http://schemas.openxmlformats.org/officeDocument/2006/relationships/hyperlink" Target="http://ru.wikipedia.org/wiki/%D0%A9%D0%B5%D0%BB%D0%BE%D1%87%D0%BD%D0%BE%D0%B7%D0%B5%D0%BC%D0%B5%D0%BB%D1%8C%D0%BD%D1%8B%D0%B5_%D0%BC%D0%B5%D1%82%D0%B0%D0%BB%D0%BB%D1%8B" TargetMode="External"/><Relationship Id="rId12" Type="http://schemas.openxmlformats.org/officeDocument/2006/relationships/hyperlink" Target="http://ru.wikipedia.org/wiki/%D0%91%D0%B5%D1%80%D0%B8%D0%BB%D0%BB%D0%B8%D0%B9" TargetMode="External"/><Relationship Id="rId17" Type="http://schemas.openxmlformats.org/officeDocument/2006/relationships/hyperlink" Target="http://ru.wikipedia.org/wiki/%D0%A4%D1%82%D0%BE%D1%80" TargetMode="External"/><Relationship Id="rId25" Type="http://schemas.openxmlformats.org/officeDocument/2006/relationships/hyperlink" Target="http://ru.wikipedia.org/wiki/%D0%A5%D0%BB%D0%BE%D1%80" TargetMode="External"/><Relationship Id="rId33" Type="http://schemas.openxmlformats.org/officeDocument/2006/relationships/hyperlink" Target="http://ru.wikipedia.org/wiki/%D0%9C%D0%B0%D1%80%D0%B3%D0%B0%D0%BD%D0%B5%D1%86" TargetMode="External"/><Relationship Id="rId38" Type="http://schemas.openxmlformats.org/officeDocument/2006/relationships/hyperlink" Target="http://ru.wikipedia.org/wiki/%D0%A6%D0%B8%D0%BD%D0%BA" TargetMode="External"/><Relationship Id="rId46" Type="http://schemas.openxmlformats.org/officeDocument/2006/relationships/hyperlink" Target="http://ru.wikipedia.org/wiki/%D0%A1%D1%82%D1%80%D0%BE%D0%BD%D1%86%D0%B8%D0%B9" TargetMode="External"/><Relationship Id="rId59" Type="http://schemas.openxmlformats.org/officeDocument/2006/relationships/hyperlink" Target="http://ru.wikipedia.org/wiki/%D0%A1%D1%83%D1%80%D1%8C%D0%BC%D0%B0" TargetMode="External"/><Relationship Id="rId67" Type="http://schemas.openxmlformats.org/officeDocument/2006/relationships/hyperlink" Target="http://ru.wikipedia.org/wiki/%D0%92%D0%BE%D0%BB%D1%8C%D1%84%D1%80%D0%B0%D0%BC" TargetMode="External"/><Relationship Id="rId103" Type="http://schemas.openxmlformats.org/officeDocument/2006/relationships/hyperlink" Target="http://ru.wikipedia.org/wiki/%D0%A1%D0%B0%D0%BC%D0%B0%D1%80%D0%B8%D0%B9" TargetMode="External"/><Relationship Id="rId108" Type="http://schemas.openxmlformats.org/officeDocument/2006/relationships/hyperlink" Target="http://ru.wikipedia.org/wiki/%D0%93%D0%BE%D0%BB%D1%8C%D0%BC%D0%B8%D0%B9" TargetMode="External"/><Relationship Id="rId116" Type="http://schemas.openxmlformats.org/officeDocument/2006/relationships/hyperlink" Target="http://ru.wikipedia.org/wiki/%D0%9F%D1%80%D0%BE%D1%82%D0%B0%D0%BA%D1%82%D0%B8%D0%BD%D0%B8%D0%B9" TargetMode="External"/><Relationship Id="rId124" Type="http://schemas.openxmlformats.org/officeDocument/2006/relationships/hyperlink" Target="http://ru.wikipedia.org/wiki/%D0%AD%D0%B9%D0%BD%D1%88%D1%82%D0%B5%D0%B9%D0%BD%D0%B8%D0%B9" TargetMode="External"/><Relationship Id="rId20" Type="http://schemas.openxmlformats.org/officeDocument/2006/relationships/hyperlink" Target="http://ru.wikipedia.org/wiki/%D0%9C%D0%B0%D0%B3%D0%BD%D0%B8%D0%B9" TargetMode="External"/><Relationship Id="rId41" Type="http://schemas.openxmlformats.org/officeDocument/2006/relationships/hyperlink" Target="http://ru.wikipedia.org/wiki/%D0%9C%D1%8B%D1%88%D1%8C%D1%8F%D0%BA" TargetMode="External"/><Relationship Id="rId54" Type="http://schemas.openxmlformats.org/officeDocument/2006/relationships/hyperlink" Target="http://ru.wikipedia.org/wiki/%D0%9F%D0%B0%D0%BB%D0%BB%D0%B0%D0%B4%D0%B8%D0%B9_(%D1%8D%D0%BB%D0%B5%D0%BC%D0%B5%D0%BD%D1%82)" TargetMode="External"/><Relationship Id="rId62" Type="http://schemas.openxmlformats.org/officeDocument/2006/relationships/hyperlink" Target="http://ru.wikipedia.org/wiki/%D0%9A%D1%81%D0%B5%D0%BD%D0%BE%D0%BD" TargetMode="External"/><Relationship Id="rId70" Type="http://schemas.openxmlformats.org/officeDocument/2006/relationships/hyperlink" Target="http://ru.wikipedia.org/wiki/%D0%98%D1%80%D0%B8%D0%B4%D0%B8%D0%B9" TargetMode="External"/><Relationship Id="rId75" Type="http://schemas.openxmlformats.org/officeDocument/2006/relationships/hyperlink" Target="http://ru.wikipedia.org/wiki/%D0%A1%D0%B2%D0%B8%D0%BD%D0%B5%D1%86" TargetMode="External"/><Relationship Id="rId83" Type="http://schemas.openxmlformats.org/officeDocument/2006/relationships/hyperlink" Target="http://ru.wikipedia.org/wiki/%D0%94%D1%83%D0%B1%D0%BD%D0%B8%D0%B9" TargetMode="External"/><Relationship Id="rId88" Type="http://schemas.openxmlformats.org/officeDocument/2006/relationships/hyperlink" Target="http://ru.wikipedia.org/wiki/%D0%94%D0%B0%D1%80%D0%BC%D1%88%D1%82%D0%B0%D0%B4%D1%82%D0%B8%D0%B9" TargetMode="External"/><Relationship Id="rId91" Type="http://schemas.openxmlformats.org/officeDocument/2006/relationships/hyperlink" Target="http://ru.wikipedia.org/wiki/%D0%A3%D0%BD%D1%83%D0%BD%D1%82%D1%80%D0%B8%D0%B9" TargetMode="External"/><Relationship Id="rId96" Type="http://schemas.openxmlformats.org/officeDocument/2006/relationships/hyperlink" Target="http://ru.wikipedia.org/wiki/%D0%A3%D0%BD%D1%83%D0%BD%D0%BE%D0%BA%D1%82%D0%B8%D0%B9" TargetMode="External"/><Relationship Id="rId111" Type="http://schemas.openxmlformats.org/officeDocument/2006/relationships/hyperlink" Target="http://ru.wikipedia.org/wiki/%D0%98%D1%82%D1%82%D0%B5%D1%80%D0%B1%D0%B8%D0%B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3%D0%B0%D0%BB%D0%BE%D0%B3%D0%B5%D0%BD%D1%8B" TargetMode="External"/><Relationship Id="rId15" Type="http://schemas.openxmlformats.org/officeDocument/2006/relationships/hyperlink" Target="http://ru.wikipedia.org/wiki/%D0%90%D0%B7%D0%BE%D1%82" TargetMode="External"/><Relationship Id="rId23" Type="http://schemas.openxmlformats.org/officeDocument/2006/relationships/hyperlink" Target="http://ru.wikipedia.org/wiki/%D0%A4%D0%BE%D1%81%D1%84%D0%BE%D1%80" TargetMode="External"/><Relationship Id="rId28" Type="http://schemas.openxmlformats.org/officeDocument/2006/relationships/hyperlink" Target="http://ru.wikipedia.org/wiki/%D0%9A%D0%B0%D0%BB%D1%8C%D1%86%D0%B8%D0%B9" TargetMode="External"/><Relationship Id="rId36" Type="http://schemas.openxmlformats.org/officeDocument/2006/relationships/hyperlink" Target="http://ru.wikipedia.org/wiki/%D0%9D%D0%B8%D0%BA%D0%B5%D0%BB%D1%8C" TargetMode="External"/><Relationship Id="rId49" Type="http://schemas.openxmlformats.org/officeDocument/2006/relationships/hyperlink" Target="http://ru.wikipedia.org/wiki/%D0%9D%D0%B8%D0%BE%D0%B1%D0%B8%D0%B9" TargetMode="External"/><Relationship Id="rId57" Type="http://schemas.openxmlformats.org/officeDocument/2006/relationships/hyperlink" Target="http://ru.wikipedia.org/wiki/%D0%98%D0%BD%D0%B4%D0%B8%D0%B9" TargetMode="External"/><Relationship Id="rId106" Type="http://schemas.openxmlformats.org/officeDocument/2006/relationships/hyperlink" Target="http://ru.wikipedia.org/wiki/%D0%A2%D0%B5%D1%80%D0%B1%D0%B8%D0%B9" TargetMode="External"/><Relationship Id="rId114" Type="http://schemas.openxmlformats.org/officeDocument/2006/relationships/hyperlink" Target="http://ru.wikipedia.org/wiki/%D0%90%D0%BA%D1%82%D0%B8%D0%BD%D0%B8%D0%B9" TargetMode="External"/><Relationship Id="rId119" Type="http://schemas.openxmlformats.org/officeDocument/2006/relationships/hyperlink" Target="http://ru.wikipedia.org/wiki/%D0%9F%D0%BB%D1%83%D1%82%D0%BE%D0%BD%D0%B8%D0%B9" TargetMode="External"/><Relationship Id="rId127" Type="http://schemas.openxmlformats.org/officeDocument/2006/relationships/hyperlink" Target="http://ru.wikipedia.org/wiki/%D0%9D%D0%BE%D0%B1%D0%B5%D0%BB%D0%B8%D0%B9" TargetMode="External"/><Relationship Id="rId10" Type="http://schemas.openxmlformats.org/officeDocument/2006/relationships/hyperlink" Target="http://ru.wikipedia.org/wiki/%D0%93%D0%B5%D0%BB%D0%B8%D0%B9" TargetMode="External"/><Relationship Id="rId31" Type="http://schemas.openxmlformats.org/officeDocument/2006/relationships/hyperlink" Target="http://ru.wikipedia.org/wiki/%D0%92%D0%B0%D0%BD%D0%B0%D0%B4%D0%B8%D0%B9" TargetMode="External"/><Relationship Id="rId44" Type="http://schemas.openxmlformats.org/officeDocument/2006/relationships/hyperlink" Target="http://ru.wikipedia.org/wiki/%D0%9A%D1%80%D0%B8%D0%BF%D1%82%D0%BE%D0%BD" TargetMode="External"/><Relationship Id="rId52" Type="http://schemas.openxmlformats.org/officeDocument/2006/relationships/hyperlink" Target="http://ru.wikipedia.org/wiki/%D0%A0%D1%83%D1%82%D0%B5%D0%BD%D0%B8%D0%B9" TargetMode="External"/><Relationship Id="rId60" Type="http://schemas.openxmlformats.org/officeDocument/2006/relationships/hyperlink" Target="http://ru.wikipedia.org/wiki/%D0%A2%D0%B5%D0%BB%D0%BB%D1%83%D1%80" TargetMode="External"/><Relationship Id="rId65" Type="http://schemas.openxmlformats.org/officeDocument/2006/relationships/hyperlink" Target="http://ru.wikipedia.org/wiki/%D0%93%D0%B0%D1%84%D0%BD%D0%B8%D0%B9" TargetMode="External"/><Relationship Id="rId73" Type="http://schemas.openxmlformats.org/officeDocument/2006/relationships/hyperlink" Target="http://ru.wikipedia.org/wiki/%D0%A0%D1%82%D1%83%D1%82%D1%8C" TargetMode="External"/><Relationship Id="rId78" Type="http://schemas.openxmlformats.org/officeDocument/2006/relationships/hyperlink" Target="http://ru.wikipedia.org/wiki/%D0%90%D1%81%D1%82%D0%B0%D1%82" TargetMode="External"/><Relationship Id="rId81" Type="http://schemas.openxmlformats.org/officeDocument/2006/relationships/hyperlink" Target="http://ru.wikipedia.org/wiki/%D0%A0%D0%B0%D0%B4%D0%B8%D0%B9" TargetMode="External"/><Relationship Id="rId86" Type="http://schemas.openxmlformats.org/officeDocument/2006/relationships/hyperlink" Target="http://ru.wikipedia.org/wiki/%D0%A5%D0%B0%D1%81%D1%81%D0%B8%D0%B9" TargetMode="External"/><Relationship Id="rId94" Type="http://schemas.openxmlformats.org/officeDocument/2006/relationships/hyperlink" Target="http://ru.wikipedia.org/wiki/%D0%A3%D0%BD%D1%83%D0%BD%D0%B3%D0%B5%D0%BA%D1%81%D0%B8%D0%B9" TargetMode="External"/><Relationship Id="rId99" Type="http://schemas.openxmlformats.org/officeDocument/2006/relationships/hyperlink" Target="http://ru.wikipedia.org/wiki/%D0%A6%D0%B5%D1%80%D0%B8%D0%B9" TargetMode="External"/><Relationship Id="rId101" Type="http://schemas.openxmlformats.org/officeDocument/2006/relationships/hyperlink" Target="http://ru.wikipedia.org/wiki/%D0%9D%D0%B5%D0%BE%D0%B4%D0%B8%D0%BC" TargetMode="External"/><Relationship Id="rId122" Type="http://schemas.openxmlformats.org/officeDocument/2006/relationships/hyperlink" Target="http://ru.wikipedia.org/wiki/%D0%91%D0%B5%D1%80%D0%BA%D0%BB%D0%B8%D0%B9" TargetMode="External"/><Relationship Id="rId4" Type="http://schemas.openxmlformats.org/officeDocument/2006/relationships/hyperlink" Target="http://ru.wikipedia.org/w/index.php?title=%D0%9F%D0%BD%D0%B8%D0%BA%D1%82%D0%BE%D0%B3%D0%B5%D0%BD%D1%8B&amp;action=edit&amp;redlink=1" TargetMode="External"/><Relationship Id="rId9" Type="http://schemas.openxmlformats.org/officeDocument/2006/relationships/hyperlink" Target="http://ru.wikipedia.org/wiki/%D0%92%D0%BE%D0%B4%D0%BE%D1%80%D0%BE%D0%B4" TargetMode="External"/><Relationship Id="rId13" Type="http://schemas.openxmlformats.org/officeDocument/2006/relationships/hyperlink" Target="http://ru.wikipedia.org/wiki/%D0%91%D0%BE%D1%80_(%D1%8D%D0%BB%D0%B5%D0%BC%D0%B5%D0%BD%D1%82)" TargetMode="External"/><Relationship Id="rId18" Type="http://schemas.openxmlformats.org/officeDocument/2006/relationships/hyperlink" Target="http://ru.wikipedia.org/wiki/%D0%9D%D0%B5%D0%BE%D0%BD" TargetMode="External"/><Relationship Id="rId39" Type="http://schemas.openxmlformats.org/officeDocument/2006/relationships/hyperlink" Target="http://ru.wikipedia.org/wiki/%D0%93%D0%B0%D0%BB%D0%BB%D0%B8%D0%B9" TargetMode="External"/><Relationship Id="rId109" Type="http://schemas.openxmlformats.org/officeDocument/2006/relationships/hyperlink" Target="http://ru.wikipedia.org/wiki/%D0%AD%D1%80%D0%B1%D0%B8%D0%B9" TargetMode="External"/><Relationship Id="rId34" Type="http://schemas.openxmlformats.org/officeDocument/2006/relationships/hyperlink" Target="http://ru.wikipedia.org/wiki/%D0%96%D0%B5%D0%BB%D0%B5%D0%B7%D0%BE" TargetMode="External"/><Relationship Id="rId50" Type="http://schemas.openxmlformats.org/officeDocument/2006/relationships/hyperlink" Target="http://ru.wikipedia.org/wiki/%D0%9C%D0%BE%D0%BB%D0%B8%D0%B1%D0%B4%D0%B5%D0%BD" TargetMode="External"/><Relationship Id="rId55" Type="http://schemas.openxmlformats.org/officeDocument/2006/relationships/hyperlink" Target="http://ru.wikipedia.org/wiki/%D0%A1%D0%B5%D1%80%D0%B5%D0%B1%D1%80%D0%BE" TargetMode="External"/><Relationship Id="rId76" Type="http://schemas.openxmlformats.org/officeDocument/2006/relationships/hyperlink" Target="http://ru.wikipedia.org/wiki/%D0%92%D0%B8%D1%81%D0%BC%D1%83%D1%82" TargetMode="External"/><Relationship Id="rId97" Type="http://schemas.openxmlformats.org/officeDocument/2006/relationships/hyperlink" Target="http://ru.wikipedia.org/wiki/%D0%9B%D0%B0%D0%BD%D1%82%D0%B0%D0%BD%D0%BE%D0%B8%D0%B4%D1%8B" TargetMode="External"/><Relationship Id="rId104" Type="http://schemas.openxmlformats.org/officeDocument/2006/relationships/hyperlink" Target="http://ru.wikipedia.org/wiki/%D0%95%D0%B2%D1%80%D0%BE%D0%BF%D0%B8%D0%B9" TargetMode="External"/><Relationship Id="rId120" Type="http://schemas.openxmlformats.org/officeDocument/2006/relationships/hyperlink" Target="http://ru.wikipedia.org/wiki/%D0%90%D0%BC%D0%B5%D1%80%D0%B8%D1%86%D0%B8%D0%B9" TargetMode="External"/><Relationship Id="rId125" Type="http://schemas.openxmlformats.org/officeDocument/2006/relationships/hyperlink" Target="http://ru.wikipedia.org/wiki/%D0%A4%D0%B5%D1%80%D0%BC%D0%B8%D0%B9" TargetMode="External"/><Relationship Id="rId7" Type="http://schemas.openxmlformats.org/officeDocument/2006/relationships/hyperlink" Target="http://ru.wikipedia.org/wiki/%D0%98%D0%BD%D0%B5%D1%80%D1%82%D0%BD%D1%8B%D0%B5_%D0%B3%D0%B0%D0%B7%D1%8B" TargetMode="External"/><Relationship Id="rId71" Type="http://schemas.openxmlformats.org/officeDocument/2006/relationships/hyperlink" Target="http://ru.wikipedia.org/wiki/%D0%9F%D0%BB%D0%B0%D1%82%D0%B8%D0%BD%D0%B0" TargetMode="External"/><Relationship Id="rId92" Type="http://schemas.openxmlformats.org/officeDocument/2006/relationships/hyperlink" Target="http://ru.wikipedia.org/wiki/%D0%A3%D0%BD%D1%83%D0%BD%D0%BA%D0%B2%D0%B0%D0%B4%D0%B8%D0%B9" TargetMode="External"/><Relationship Id="rId2" Type="http://schemas.openxmlformats.org/officeDocument/2006/relationships/hyperlink" Target="http://ru.wikipedia.org/wiki/%D0%A9%D0%B5%D0%BB%D0%BE%D1%87%D0%BD%D1%8B%D0%B5_%D0%BC%D0%B5%D1%82%D0%B0%D0%BB%D0%BB%D1%8B" TargetMode="External"/><Relationship Id="rId29" Type="http://schemas.openxmlformats.org/officeDocument/2006/relationships/hyperlink" Target="http://ru.wikipedia.org/wiki/%D0%A1%D0%BA%D0%B0%D0%BD%D0%B4%D0%B8%D0%B9" TargetMode="External"/><Relationship Id="rId24" Type="http://schemas.openxmlformats.org/officeDocument/2006/relationships/hyperlink" Target="http://ru.wikipedia.org/wiki/%D0%A1%D0%B5%D1%80%D0%B0" TargetMode="External"/><Relationship Id="rId40" Type="http://schemas.openxmlformats.org/officeDocument/2006/relationships/hyperlink" Target="http://ru.wikipedia.org/wiki/%D0%93%D0%B5%D1%80%D0%BC%D0%B0%D0%BD%D0%B8%D0%B9" TargetMode="External"/><Relationship Id="rId45" Type="http://schemas.openxmlformats.org/officeDocument/2006/relationships/hyperlink" Target="http://ru.wikipedia.org/wiki/%D0%A0%D1%83%D0%B1%D0%B8%D0%B4%D0%B8%D0%B9" TargetMode="External"/><Relationship Id="rId66" Type="http://schemas.openxmlformats.org/officeDocument/2006/relationships/hyperlink" Target="http://ru.wikipedia.org/wiki/%D0%A2%D0%B0%D0%BD%D1%82%D0%B0%D0%BB_(%D1%8D%D0%BB%D0%B5%D0%BC%D0%B5%D0%BD%D1%82)" TargetMode="External"/><Relationship Id="rId87" Type="http://schemas.openxmlformats.org/officeDocument/2006/relationships/hyperlink" Target="http://ru.wikipedia.org/wiki/%D0%9C%D0%B5%D0%B9%D1%82%D0%BD%D0%B5%D1%80%D0%B8%D0%B9" TargetMode="External"/><Relationship Id="rId110" Type="http://schemas.openxmlformats.org/officeDocument/2006/relationships/hyperlink" Target="http://ru.wikipedia.org/wiki/%D0%A2%D1%83%D0%BB%D0%B8%D0%B9" TargetMode="External"/><Relationship Id="rId115" Type="http://schemas.openxmlformats.org/officeDocument/2006/relationships/hyperlink" Target="http://ru.wikipedia.org/wiki/%D0%A2%D0%BE%D1%80%D0%B8%D0%B9" TargetMode="External"/><Relationship Id="rId61" Type="http://schemas.openxmlformats.org/officeDocument/2006/relationships/hyperlink" Target="http://ru.wikipedia.org/wiki/%D0%99%D0%BE%D0%B4" TargetMode="External"/><Relationship Id="rId82" Type="http://schemas.openxmlformats.org/officeDocument/2006/relationships/hyperlink" Target="http://ru.wikipedia.org/wiki/%D0%A0%D0%B5%D0%B7%D0%B5%D1%80%D1%84%D0%BE%D1%80%D0%B4%D0%B8%D0%B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31432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Урок №2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</a:rPr>
              <a:t>Классификация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28596" y="1500174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1643042" y="3429000"/>
            <a:ext cx="5786478" cy="2286016"/>
            <a:chOff x="285720" y="1214422"/>
            <a:chExt cx="8429684" cy="3286148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786050" y="1214422"/>
              <a:ext cx="3214710" cy="428628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2">
                      <a:lumMod val="50000"/>
                    </a:schemeClr>
                  </a:solidFill>
                </a:rPr>
                <a:t>Классификация</a:t>
              </a:r>
              <a:endParaRPr lang="ru-RU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8" name="Группа 31"/>
            <p:cNvGrpSpPr/>
            <p:nvPr/>
          </p:nvGrpSpPr>
          <p:grpSpPr>
            <a:xfrm>
              <a:off x="285720" y="1643050"/>
              <a:ext cx="8429684" cy="2857520"/>
              <a:chOff x="285720" y="714356"/>
              <a:chExt cx="8429684" cy="2857520"/>
            </a:xfrm>
          </p:grpSpPr>
          <p:sp>
            <p:nvSpPr>
              <p:cNvPr id="9" name="Скругленный прямоугольник 8"/>
              <p:cNvSpPr/>
              <p:nvPr/>
            </p:nvSpPr>
            <p:spPr>
              <a:xfrm>
                <a:off x="285720" y="1500174"/>
                <a:ext cx="3786214" cy="857256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Естественная классификация - существенные признаки объектов</a:t>
                </a:r>
                <a:endParaRPr lang="ru-RU" sz="1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" name="Скругленный прямоугольник 3"/>
              <p:cNvSpPr/>
              <p:nvPr/>
            </p:nvSpPr>
            <p:spPr>
              <a:xfrm>
                <a:off x="4429124" y="1500174"/>
                <a:ext cx="4143404" cy="857256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Искусственная (вспомогательная) классификация - несущественные признаки объектов</a:t>
                </a:r>
                <a:endParaRPr lang="ru-RU" sz="1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2000232" y="3143248"/>
                <a:ext cx="1500198" cy="4286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100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sz="1100" b="1" dirty="0">
                    <a:solidFill>
                      <a:schemeClr val="tx2">
                        <a:lumMod val="50000"/>
                      </a:schemeClr>
                    </a:solidFill>
                  </a:rPr>
                  <a:t>А</a:t>
                </a:r>
                <a:r>
                  <a:rPr lang="ru-RU" sz="11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лфавитная</a:t>
                </a:r>
                <a:endParaRPr lang="ru-RU" sz="1100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:endParaRPr lang="ru-RU" sz="1100" dirty="0"/>
              </a:p>
            </p:txBody>
          </p:sp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3786182" y="3143248"/>
                <a:ext cx="1500198" cy="4286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100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sz="11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Десятичная</a:t>
                </a:r>
                <a:endParaRPr lang="ru-RU" sz="1100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:endParaRPr lang="ru-RU" sz="1100" dirty="0"/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5500694" y="3143248"/>
                <a:ext cx="1500198" cy="4286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100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sz="11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Линейная</a:t>
                </a:r>
                <a:endParaRPr lang="ru-RU" sz="1100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:endParaRPr lang="ru-RU" sz="1100" dirty="0"/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7215206" y="3143248"/>
                <a:ext cx="1500198" cy="4286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100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sz="11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Предметная</a:t>
                </a:r>
                <a:endParaRPr lang="ru-RU" sz="1100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:endParaRPr lang="ru-RU" sz="1100" dirty="0"/>
              </a:p>
            </p:txBody>
          </p:sp>
          <p:cxnSp>
            <p:nvCxnSpPr>
              <p:cNvPr id="15" name="Прямая со стрелкой 14"/>
              <p:cNvCxnSpPr>
                <a:stCxn id="7" idx="2"/>
              </p:cNvCxnSpPr>
              <p:nvPr/>
            </p:nvCxnSpPr>
            <p:spPr>
              <a:xfrm rot="16200000" flipH="1">
                <a:off x="5054207" y="53554"/>
                <a:ext cx="785818" cy="2107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>
                <a:stCxn id="7" idx="2"/>
                <a:endCxn id="9" idx="0"/>
              </p:cNvCxnSpPr>
              <p:nvPr/>
            </p:nvCxnSpPr>
            <p:spPr>
              <a:xfrm rot="5400000">
                <a:off x="2893207" y="-24"/>
                <a:ext cx="785818" cy="221457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 стрелкой 16"/>
              <p:cNvCxnSpPr>
                <a:endCxn id="11" idx="0"/>
              </p:cNvCxnSpPr>
              <p:nvPr/>
            </p:nvCxnSpPr>
            <p:spPr>
              <a:xfrm rot="5400000">
                <a:off x="4232671" y="875092"/>
                <a:ext cx="785818" cy="37504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>
                <a:endCxn id="12" idx="0"/>
              </p:cNvCxnSpPr>
              <p:nvPr/>
            </p:nvCxnSpPr>
            <p:spPr>
              <a:xfrm rot="5400000">
                <a:off x="5125646" y="1768067"/>
                <a:ext cx="785818" cy="196454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/>
              <p:cNvCxnSpPr>
                <a:endCxn id="13" idx="0"/>
              </p:cNvCxnSpPr>
              <p:nvPr/>
            </p:nvCxnSpPr>
            <p:spPr>
              <a:xfrm rot="5400000">
                <a:off x="5982902" y="2625323"/>
                <a:ext cx="785818" cy="25003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 стрелкой 19"/>
              <p:cNvCxnSpPr>
                <a:endCxn id="14" idx="0"/>
              </p:cNvCxnSpPr>
              <p:nvPr/>
            </p:nvCxnSpPr>
            <p:spPr>
              <a:xfrm rot="16200000" flipH="1">
                <a:off x="6840157" y="2018099"/>
                <a:ext cx="785818" cy="146447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E6288-0C0B-4E82-9A65-37FF7C0A5337}" type="slidenum">
              <a:rPr lang="ru-RU"/>
              <a:pPr/>
              <a:t>10</a:t>
            </a:fld>
            <a:endParaRPr lang="ru-RU"/>
          </a:p>
        </p:txBody>
      </p:sp>
      <p:sp>
        <p:nvSpPr>
          <p:cNvPr id="423938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3940" name="Rectangle 4"/>
          <p:cNvSpPr>
            <a:spLocks noChangeArrowheads="1"/>
          </p:cNvSpPr>
          <p:nvPr/>
        </p:nvSpPr>
        <p:spPr bwMode="auto">
          <a:xfrm>
            <a:off x="412750" y="919163"/>
            <a:ext cx="8421688" cy="4889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ru-RU" sz="2600">
                <a:solidFill>
                  <a:schemeClr val="accent2"/>
                </a:solidFill>
              </a:rPr>
              <a:t>многоуровневая (дерево)</a:t>
            </a:r>
            <a:endParaRPr lang="ru-RU" sz="26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424078" name="Rectangle 142"/>
          <p:cNvSpPr>
            <a:spLocks noChangeArrowheads="1"/>
          </p:cNvSpPr>
          <p:nvPr/>
        </p:nvSpPr>
        <p:spPr bwMode="auto">
          <a:xfrm>
            <a:off x="3279775" y="4778375"/>
            <a:ext cx="5410200" cy="1006475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354013" indent="-354013"/>
            <a:r>
              <a:rPr lang="ru-RU" sz="2000">
                <a:solidFill>
                  <a:schemeClr val="accent2"/>
                </a:solidFill>
              </a:rPr>
              <a:t>Рабочая папка (текущий каталог) </a:t>
            </a:r>
            <a:r>
              <a:rPr lang="ru-RU" sz="2000" b="0"/>
              <a:t>– папка, с которой в данный момент работает пользователь.</a:t>
            </a:r>
          </a:p>
        </p:txBody>
      </p:sp>
      <p:grpSp>
        <p:nvGrpSpPr>
          <p:cNvPr id="2" name="Group 146"/>
          <p:cNvGrpSpPr>
            <a:grpSpLocks/>
          </p:cNvGrpSpPr>
          <p:nvPr/>
        </p:nvGrpSpPr>
        <p:grpSpPr bwMode="auto">
          <a:xfrm>
            <a:off x="495300" y="1514475"/>
            <a:ext cx="8405813" cy="2479675"/>
            <a:chOff x="312" y="954"/>
            <a:chExt cx="5295" cy="1562"/>
          </a:xfrm>
        </p:grpSpPr>
        <p:grpSp>
          <p:nvGrpSpPr>
            <p:cNvPr id="3" name="Group 144"/>
            <p:cNvGrpSpPr>
              <a:grpSpLocks/>
            </p:cNvGrpSpPr>
            <p:nvPr/>
          </p:nvGrpSpPr>
          <p:grpSpPr bwMode="auto">
            <a:xfrm>
              <a:off x="2438" y="1091"/>
              <a:ext cx="1204" cy="285"/>
              <a:chOff x="2438" y="1091"/>
              <a:chExt cx="1204" cy="285"/>
            </a:xfrm>
          </p:grpSpPr>
          <p:pic>
            <p:nvPicPr>
              <p:cNvPr id="423947" name="Picture 11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438" y="1182"/>
                <a:ext cx="370" cy="194"/>
              </a:xfrm>
              <a:prstGeom prst="rect">
                <a:avLst/>
              </a:prstGeom>
              <a:noFill/>
            </p:spPr>
          </p:pic>
          <p:sp>
            <p:nvSpPr>
              <p:cNvPr id="423949" name="Rectangle 13"/>
              <p:cNvSpPr>
                <a:spLocks noChangeArrowheads="1"/>
              </p:cNvSpPr>
              <p:nvPr/>
            </p:nvSpPr>
            <p:spPr bwMode="auto">
              <a:xfrm>
                <a:off x="2839" y="1091"/>
                <a:ext cx="803" cy="264"/>
              </a:xfrm>
              <a:prstGeom prst="rect">
                <a:avLst/>
              </a:prstGeom>
              <a:solidFill>
                <a:srgbClr val="EAEAEA"/>
              </a:solidFill>
              <a:ln w="12700">
                <a:noFill/>
                <a:miter lim="800000"/>
                <a:headEnd/>
                <a:tailEnd type="none" w="lg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/>
              <a:lstStyle/>
              <a:p>
                <a:r>
                  <a:rPr lang="ru-RU" sz="2000"/>
                  <a:t>Диск </a:t>
                </a:r>
                <a:r>
                  <a:rPr lang="en-US" sz="2000"/>
                  <a:t>C:</a:t>
                </a:r>
                <a:endParaRPr lang="ru-RU" sz="2000"/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312" y="1664"/>
              <a:ext cx="1434" cy="292"/>
              <a:chOff x="2994" y="1331"/>
              <a:chExt cx="1117" cy="234"/>
            </a:xfrm>
          </p:grpSpPr>
          <p:pic>
            <p:nvPicPr>
              <p:cNvPr id="423948" name="Picture 12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94" y="1331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23950" name="Rectangle 14"/>
              <p:cNvSpPr>
                <a:spLocks noChangeArrowheads="1"/>
              </p:cNvSpPr>
              <p:nvPr/>
            </p:nvSpPr>
            <p:spPr bwMode="auto">
              <a:xfrm>
                <a:off x="3261" y="1332"/>
                <a:ext cx="850" cy="170"/>
              </a:xfrm>
              <a:prstGeom prst="rect">
                <a:avLst/>
              </a:prstGeom>
              <a:solidFill>
                <a:srgbClr val="EAEAEA"/>
              </a:solidFill>
              <a:ln w="12700">
                <a:noFill/>
                <a:miter lim="800000"/>
                <a:headEnd/>
                <a:tailEnd type="none" w="lg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1600"/>
                  <a:t>Документы</a:t>
                </a:r>
                <a:endParaRPr lang="ru-RU" sz="160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4173" y="1664"/>
              <a:ext cx="1434" cy="291"/>
              <a:chOff x="2994" y="1331"/>
              <a:chExt cx="1117" cy="234"/>
            </a:xfrm>
          </p:grpSpPr>
          <p:pic>
            <p:nvPicPr>
              <p:cNvPr id="423957" name="Picture 21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94" y="1331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23958" name="Rectangle 22"/>
              <p:cNvSpPr>
                <a:spLocks noChangeArrowheads="1"/>
              </p:cNvSpPr>
              <p:nvPr/>
            </p:nvSpPr>
            <p:spPr bwMode="auto">
              <a:xfrm>
                <a:off x="3261" y="1332"/>
                <a:ext cx="850" cy="170"/>
              </a:xfrm>
              <a:prstGeom prst="rect">
                <a:avLst/>
              </a:prstGeom>
              <a:solidFill>
                <a:srgbClr val="EAEAEA"/>
              </a:solidFill>
              <a:ln w="12700">
                <a:noFill/>
                <a:miter lim="800000"/>
                <a:headEnd/>
                <a:tailEnd type="none" w="lg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1600"/>
                  <a:t>Видео</a:t>
                </a:r>
                <a:endParaRPr lang="ru-RU" sz="160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1828" y="2224"/>
              <a:ext cx="972" cy="292"/>
              <a:chOff x="1792" y="1908"/>
              <a:chExt cx="757" cy="234"/>
            </a:xfrm>
          </p:grpSpPr>
          <p:pic>
            <p:nvPicPr>
              <p:cNvPr id="423960" name="Picture 24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792" y="1908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23961" name="Rectangle 25"/>
              <p:cNvSpPr>
                <a:spLocks noChangeArrowheads="1"/>
              </p:cNvSpPr>
              <p:nvPr/>
            </p:nvSpPr>
            <p:spPr bwMode="auto">
              <a:xfrm>
                <a:off x="2059" y="1909"/>
                <a:ext cx="490" cy="170"/>
              </a:xfrm>
              <a:prstGeom prst="rect">
                <a:avLst/>
              </a:prstGeom>
              <a:solidFill>
                <a:srgbClr val="EAEAEA"/>
              </a:solidFill>
              <a:ln w="12700">
                <a:noFill/>
                <a:miter lim="800000"/>
                <a:headEnd/>
                <a:tailEnd type="none" w="lg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1600" dirty="0" smtClean="0"/>
                  <a:t>2008</a:t>
                </a:r>
                <a:endParaRPr lang="ru-RU" sz="1600" dirty="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3398" y="2224"/>
              <a:ext cx="972" cy="292"/>
              <a:chOff x="1792" y="1908"/>
              <a:chExt cx="757" cy="234"/>
            </a:xfrm>
          </p:grpSpPr>
          <p:pic>
            <p:nvPicPr>
              <p:cNvPr id="423964" name="Picture 28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792" y="1908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23965" name="Rectangle 29"/>
              <p:cNvSpPr>
                <a:spLocks noChangeArrowheads="1"/>
              </p:cNvSpPr>
              <p:nvPr/>
            </p:nvSpPr>
            <p:spPr bwMode="auto">
              <a:xfrm>
                <a:off x="2059" y="1909"/>
                <a:ext cx="490" cy="170"/>
              </a:xfrm>
              <a:prstGeom prst="rect">
                <a:avLst/>
              </a:prstGeom>
              <a:solidFill>
                <a:srgbClr val="EAEAEA"/>
              </a:solidFill>
              <a:ln w="12700">
                <a:noFill/>
                <a:miter lim="800000"/>
                <a:headEnd/>
                <a:tailEnd type="none" w="lg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1600" dirty="0" smtClean="0"/>
                  <a:t>2009</a:t>
                </a:r>
                <a:endParaRPr lang="ru-RU" sz="1600" dirty="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423966" name="Line 30"/>
            <p:cNvSpPr>
              <a:spLocks noChangeShapeType="1"/>
            </p:cNvSpPr>
            <p:nvPr/>
          </p:nvSpPr>
          <p:spPr bwMode="auto">
            <a:xfrm>
              <a:off x="3103" y="1402"/>
              <a:ext cx="0" cy="2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23967" name="Line 31"/>
            <p:cNvSpPr>
              <a:spLocks noChangeShapeType="1"/>
            </p:cNvSpPr>
            <p:nvPr/>
          </p:nvSpPr>
          <p:spPr bwMode="auto">
            <a:xfrm flipH="1">
              <a:off x="1746" y="1368"/>
              <a:ext cx="822" cy="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23968" name="Line 32"/>
            <p:cNvSpPr>
              <a:spLocks noChangeShapeType="1"/>
            </p:cNvSpPr>
            <p:nvPr/>
          </p:nvSpPr>
          <p:spPr bwMode="auto">
            <a:xfrm>
              <a:off x="3659" y="1332"/>
              <a:ext cx="869" cy="3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23969" name="Line 33"/>
            <p:cNvSpPr>
              <a:spLocks noChangeShapeType="1"/>
            </p:cNvSpPr>
            <p:nvPr/>
          </p:nvSpPr>
          <p:spPr bwMode="auto">
            <a:xfrm flipH="1">
              <a:off x="2550" y="1859"/>
              <a:ext cx="575" cy="3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23970" name="Line 34"/>
            <p:cNvSpPr>
              <a:spLocks noChangeShapeType="1"/>
            </p:cNvSpPr>
            <p:nvPr/>
          </p:nvSpPr>
          <p:spPr bwMode="auto">
            <a:xfrm>
              <a:off x="3141" y="1866"/>
              <a:ext cx="619" cy="3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23972" name="Rectangle 36"/>
            <p:cNvSpPr>
              <a:spLocks noChangeArrowheads="1"/>
            </p:cNvSpPr>
            <p:nvPr/>
          </p:nvSpPr>
          <p:spPr bwMode="auto">
            <a:xfrm>
              <a:off x="653" y="954"/>
              <a:ext cx="116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0" dirty="0"/>
                <a:t>дерево папок:</a:t>
              </a:r>
            </a:p>
          </p:txBody>
        </p: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2257" y="1664"/>
              <a:ext cx="1432" cy="291"/>
              <a:chOff x="2994" y="1331"/>
              <a:chExt cx="1117" cy="234"/>
            </a:xfrm>
          </p:grpSpPr>
          <p:pic>
            <p:nvPicPr>
              <p:cNvPr id="423954" name="Picture 18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94" y="1331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23955" name="Rectangle 19"/>
              <p:cNvSpPr>
                <a:spLocks noChangeArrowheads="1"/>
              </p:cNvSpPr>
              <p:nvPr/>
            </p:nvSpPr>
            <p:spPr bwMode="auto">
              <a:xfrm>
                <a:off x="3261" y="1332"/>
                <a:ext cx="850" cy="170"/>
              </a:xfrm>
              <a:prstGeom prst="rect">
                <a:avLst/>
              </a:prstGeom>
              <a:solidFill>
                <a:srgbClr val="EAEAEA"/>
              </a:solidFill>
              <a:ln w="12700">
                <a:noFill/>
                <a:miter lim="800000"/>
                <a:headEnd/>
                <a:tailEnd type="none" w="lg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1600"/>
                  <a:t>Фото</a:t>
                </a:r>
                <a:endParaRPr lang="ru-RU" sz="160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9" name="Group 148"/>
          <p:cNvGrpSpPr>
            <a:grpSpLocks/>
          </p:cNvGrpSpPr>
          <p:nvPr/>
        </p:nvGrpSpPr>
        <p:grpSpPr bwMode="auto">
          <a:xfrm>
            <a:off x="493713" y="4183063"/>
            <a:ext cx="2479675" cy="1958975"/>
            <a:chOff x="236" y="2425"/>
            <a:chExt cx="1562" cy="1234"/>
          </a:xfrm>
        </p:grpSpPr>
        <p:sp>
          <p:nvSpPr>
            <p:cNvPr id="424077" name="Rectangle 141"/>
            <p:cNvSpPr>
              <a:spLocks noChangeArrowheads="1"/>
            </p:cNvSpPr>
            <p:nvPr/>
          </p:nvSpPr>
          <p:spPr bwMode="auto">
            <a:xfrm>
              <a:off x="693" y="2425"/>
              <a:ext cx="62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корень</a:t>
              </a:r>
            </a:p>
          </p:txBody>
        </p:sp>
        <p:pic>
          <p:nvPicPr>
            <p:cNvPr id="424083" name="Picture 147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36" y="2667"/>
              <a:ext cx="1562" cy="9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 type="none" w="lg" len="lg"/>
            </a:ln>
            <a:effectLst/>
          </p:spPr>
        </p:pic>
      </p:grpSp>
      <p:sp>
        <p:nvSpPr>
          <p:cNvPr id="35" name="Прямоугольник 34"/>
          <p:cNvSpPr/>
          <p:nvPr/>
        </p:nvSpPr>
        <p:spPr>
          <a:xfrm>
            <a:off x="642910" y="0"/>
            <a:ext cx="43021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Файловая система</a:t>
            </a:r>
            <a:endParaRPr lang="ru-RU" sz="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07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1C85-70BB-4E7C-94CC-4DB4561F18EA}" type="slidenum">
              <a:rPr lang="ru-RU"/>
              <a:pPr/>
              <a:t>11</a:t>
            </a:fld>
            <a:endParaRPr lang="ru-RU" dirty="0"/>
          </a:p>
        </p:txBody>
      </p:sp>
      <p:sp>
        <p:nvSpPr>
          <p:cNvPr id="42189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21892" name="Rectangle 4"/>
          <p:cNvSpPr>
            <a:spLocks noChangeArrowheads="1"/>
          </p:cNvSpPr>
          <p:nvPr/>
        </p:nvSpPr>
        <p:spPr bwMode="auto">
          <a:xfrm>
            <a:off x="412750" y="919163"/>
            <a:ext cx="8421688" cy="4889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ru-RU" sz="2600" dirty="0">
                <a:solidFill>
                  <a:schemeClr val="accent2"/>
                </a:solidFill>
              </a:rPr>
              <a:t>многоуровневая (дерево)</a:t>
            </a:r>
            <a:endParaRPr lang="ru-RU" sz="26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421917" name="Rectangle 29"/>
          <p:cNvSpPr>
            <a:spLocks noChangeArrowheads="1"/>
          </p:cNvSpPr>
          <p:nvPr/>
        </p:nvSpPr>
        <p:spPr bwMode="auto">
          <a:xfrm>
            <a:off x="606425" y="1474788"/>
            <a:ext cx="4011613" cy="499427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/>
          <a:lstStyle/>
          <a:p>
            <a:r>
              <a:rPr lang="ru-RU" dirty="0"/>
              <a:t>Диск </a:t>
            </a:r>
            <a:r>
              <a:rPr lang="en-US" dirty="0"/>
              <a:t>C:</a:t>
            </a:r>
            <a:endParaRPr lang="ru-RU" dirty="0"/>
          </a:p>
          <a:p>
            <a:r>
              <a:rPr lang="ru-RU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autoexec.bat</a:t>
            </a:r>
            <a:endParaRPr lang="ru-RU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21918" name="Rectangle 30"/>
          <p:cNvSpPr>
            <a:spLocks noChangeArrowheads="1"/>
          </p:cNvSpPr>
          <p:nvPr/>
        </p:nvSpPr>
        <p:spPr bwMode="auto">
          <a:xfrm>
            <a:off x="857250" y="2171700"/>
            <a:ext cx="3451225" cy="973138"/>
          </a:xfrm>
          <a:prstGeom prst="rect">
            <a:avLst/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/>
          <a:lstStyle/>
          <a:p>
            <a:r>
              <a:rPr lang="ru-RU" dirty="0"/>
              <a:t>Документы </a:t>
            </a:r>
            <a:endParaRPr lang="en-US" dirty="0"/>
          </a:p>
          <a:p>
            <a:r>
              <a:rPr lang="en-US" b="0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ru-RU" dirty="0">
                <a:solidFill>
                  <a:schemeClr val="accent2"/>
                </a:solidFill>
                <a:latin typeface="Courier New" pitchFamily="49" charset="0"/>
              </a:rPr>
              <a:t>План.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doc</a:t>
            </a:r>
          </a:p>
          <a:p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ru-RU" dirty="0">
                <a:solidFill>
                  <a:schemeClr val="accent2"/>
                </a:solidFill>
                <a:latin typeface="Courier New" pitchFamily="49" charset="0"/>
              </a:rPr>
              <a:t>Отчет.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doc</a:t>
            </a:r>
            <a:endParaRPr lang="ru-RU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21919" name="Rectangle 31"/>
          <p:cNvSpPr>
            <a:spLocks noChangeArrowheads="1"/>
          </p:cNvSpPr>
          <p:nvPr/>
        </p:nvSpPr>
        <p:spPr bwMode="auto">
          <a:xfrm>
            <a:off x="869950" y="3336925"/>
            <a:ext cx="3451225" cy="1614488"/>
          </a:xfrm>
          <a:prstGeom prst="rect">
            <a:avLst/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/>
          <a:lstStyle/>
          <a:p>
            <a:r>
              <a:rPr lang="ru-RU" dirty="0"/>
              <a:t>Фото </a:t>
            </a:r>
            <a:endParaRPr lang="en-US" dirty="0"/>
          </a:p>
          <a:p>
            <a:r>
              <a:rPr lang="en-US" b="0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endParaRPr lang="ru-RU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21920" name="Rectangle 32"/>
          <p:cNvSpPr>
            <a:spLocks noChangeArrowheads="1"/>
          </p:cNvSpPr>
          <p:nvPr/>
        </p:nvSpPr>
        <p:spPr bwMode="auto">
          <a:xfrm>
            <a:off x="881063" y="5200650"/>
            <a:ext cx="3451225" cy="973138"/>
          </a:xfrm>
          <a:prstGeom prst="rect">
            <a:avLst/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/>
          <a:lstStyle/>
          <a:p>
            <a:r>
              <a:rPr lang="ru-RU" dirty="0"/>
              <a:t>Видео </a:t>
            </a:r>
            <a:endParaRPr lang="en-US" dirty="0"/>
          </a:p>
          <a:p>
            <a:r>
              <a:rPr lang="en-US" b="0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ru-RU" dirty="0">
                <a:solidFill>
                  <a:schemeClr val="accent2"/>
                </a:solidFill>
                <a:latin typeface="Courier New" pitchFamily="49" charset="0"/>
              </a:rPr>
              <a:t>Кузя.</a:t>
            </a:r>
            <a:r>
              <a:rPr lang="en-US" dirty="0" err="1">
                <a:solidFill>
                  <a:schemeClr val="accent2"/>
                </a:solidFill>
                <a:latin typeface="Courier New" pitchFamily="49" charset="0"/>
              </a:rPr>
              <a:t>avi</a:t>
            </a:r>
            <a:endParaRPr lang="en-US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ru-RU" dirty="0" err="1">
                <a:solidFill>
                  <a:schemeClr val="accent2"/>
                </a:solidFill>
                <a:latin typeface="Courier New" pitchFamily="49" charset="0"/>
              </a:rPr>
              <a:t>Винни-Пух</a:t>
            </a:r>
            <a:r>
              <a:rPr lang="ru-RU" dirty="0">
                <a:solidFill>
                  <a:schemeClr val="accent2"/>
                </a:solidFill>
                <a:latin typeface="Courier New" pitchFamily="49" charset="0"/>
              </a:rPr>
              <a:t>.</a:t>
            </a:r>
            <a:r>
              <a:rPr lang="en-US" dirty="0" err="1">
                <a:solidFill>
                  <a:schemeClr val="accent2"/>
                </a:solidFill>
                <a:latin typeface="Courier New" pitchFamily="49" charset="0"/>
              </a:rPr>
              <a:t>wmv</a:t>
            </a:r>
            <a:endParaRPr lang="ru-RU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21921" name="Rectangle 33"/>
          <p:cNvSpPr>
            <a:spLocks noChangeArrowheads="1"/>
          </p:cNvSpPr>
          <p:nvPr/>
        </p:nvSpPr>
        <p:spPr bwMode="auto">
          <a:xfrm>
            <a:off x="1039813" y="3778250"/>
            <a:ext cx="1566862" cy="9858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/>
          <a:lstStyle/>
          <a:p>
            <a:r>
              <a:rPr lang="ru-RU" dirty="0" smtClean="0"/>
              <a:t>2008 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ru-RU" dirty="0">
                <a:solidFill>
                  <a:schemeClr val="accent2"/>
                </a:solidFill>
                <a:latin typeface="Courier New" pitchFamily="49" charset="0"/>
              </a:rPr>
              <a:t>Я.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jpg</a:t>
            </a:r>
          </a:p>
          <a:p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ru-RU" dirty="0" smtClean="0">
                <a:solidFill>
                  <a:schemeClr val="accent2"/>
                </a:solidFill>
                <a:latin typeface="Courier New" pitchFamily="49" charset="0"/>
              </a:rPr>
              <a:t>Ёлка.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jpg</a:t>
            </a:r>
            <a:endParaRPr lang="ru-RU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21922" name="Rectangle 34"/>
          <p:cNvSpPr>
            <a:spLocks noChangeArrowheads="1"/>
          </p:cNvSpPr>
          <p:nvPr/>
        </p:nvSpPr>
        <p:spPr bwMode="auto">
          <a:xfrm>
            <a:off x="2708275" y="3776663"/>
            <a:ext cx="1441450" cy="985837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/>
          <a:lstStyle/>
          <a:p>
            <a:r>
              <a:rPr lang="ru-RU" dirty="0" smtClean="0"/>
              <a:t>2009 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ru-RU" dirty="0" err="1">
                <a:solidFill>
                  <a:schemeClr val="accent2"/>
                </a:solidFill>
                <a:latin typeface="Courier New" pitchFamily="49" charset="0"/>
              </a:rPr>
              <a:t>Ку</a:t>
            </a:r>
            <a:r>
              <a:rPr lang="ru-RU" dirty="0">
                <a:solidFill>
                  <a:schemeClr val="accent2"/>
                </a:solidFill>
                <a:latin typeface="Courier New" pitchFamily="49" charset="0"/>
              </a:rPr>
              <a:t>.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jpg</a:t>
            </a:r>
          </a:p>
          <a:p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ru-RU" dirty="0" err="1">
                <a:solidFill>
                  <a:schemeClr val="accent2"/>
                </a:solidFill>
                <a:latin typeface="Courier New" pitchFamily="49" charset="0"/>
              </a:rPr>
              <a:t>Зя</a:t>
            </a:r>
            <a:r>
              <a:rPr lang="ru-RU" dirty="0">
                <a:solidFill>
                  <a:schemeClr val="accent2"/>
                </a:solidFill>
                <a:latin typeface="Courier New" pitchFamily="49" charset="0"/>
              </a:rPr>
              <a:t>.</a:t>
            </a:r>
            <a:r>
              <a:rPr lang="en-US" dirty="0">
                <a:solidFill>
                  <a:schemeClr val="accent2"/>
                </a:solidFill>
                <a:latin typeface="Courier New" pitchFamily="49" charset="0"/>
              </a:rPr>
              <a:t>jpg</a:t>
            </a:r>
            <a:endParaRPr lang="ru-RU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421927" name="AutoShape 39"/>
          <p:cNvSpPr>
            <a:spLocks noChangeArrowheads="1"/>
          </p:cNvSpPr>
          <p:nvPr/>
        </p:nvSpPr>
        <p:spPr bwMode="auto">
          <a:xfrm>
            <a:off x="5237163" y="1063625"/>
            <a:ext cx="3692525" cy="719138"/>
          </a:xfrm>
          <a:prstGeom prst="wedgeRoundRectCallout">
            <a:avLst>
              <a:gd name="adj1" fmla="val -73602"/>
              <a:gd name="adj2" fmla="val 48898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ru-RU">
                <a:solidFill>
                  <a:schemeClr val="accent2"/>
                </a:solidFill>
              </a:rPr>
              <a:t>Корневой каталог</a:t>
            </a:r>
            <a:r>
              <a:rPr lang="ru-RU"/>
              <a:t> </a:t>
            </a:r>
            <a:r>
              <a:rPr lang="ru-RU" b="0"/>
              <a:t>– главный каталог диска. </a:t>
            </a:r>
            <a:endParaRPr lang="ru-RU">
              <a:solidFill>
                <a:schemeClr val="accent2"/>
              </a:solidFill>
            </a:endParaRPr>
          </a:p>
        </p:txBody>
      </p:sp>
      <p:sp>
        <p:nvSpPr>
          <p:cNvPr id="421928" name="AutoShape 40"/>
          <p:cNvSpPr>
            <a:spLocks noChangeArrowheads="1"/>
          </p:cNvSpPr>
          <p:nvPr/>
        </p:nvSpPr>
        <p:spPr bwMode="auto">
          <a:xfrm>
            <a:off x="5681663" y="3898900"/>
            <a:ext cx="3246437" cy="1301750"/>
          </a:xfrm>
          <a:prstGeom prst="wedgeRoundRectCallout">
            <a:avLst>
              <a:gd name="adj1" fmla="val -102176"/>
              <a:gd name="adj2" fmla="val -26218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ru-RU">
                <a:solidFill>
                  <a:schemeClr val="accent2"/>
                </a:solidFill>
              </a:rPr>
              <a:t>Вложенная папка (подкаталог)</a:t>
            </a:r>
            <a:r>
              <a:rPr lang="ru-RU"/>
              <a:t> </a:t>
            </a:r>
            <a:r>
              <a:rPr lang="ru-RU" b="0"/>
              <a:t>– это папка, расположенная внутри другой папки.</a:t>
            </a:r>
            <a:endParaRPr lang="ru-RU" b="0">
              <a:solidFill>
                <a:schemeClr val="accent2"/>
              </a:solidFill>
            </a:endParaRPr>
          </a:p>
        </p:txBody>
      </p:sp>
      <p:sp>
        <p:nvSpPr>
          <p:cNvPr id="421929" name="AutoShape 41"/>
          <p:cNvSpPr>
            <a:spLocks noChangeArrowheads="1"/>
          </p:cNvSpPr>
          <p:nvPr/>
        </p:nvSpPr>
        <p:spPr bwMode="auto">
          <a:xfrm>
            <a:off x="5051425" y="2820988"/>
            <a:ext cx="2984500" cy="958850"/>
          </a:xfrm>
          <a:prstGeom prst="wedgeRoundRectCallout">
            <a:avLst>
              <a:gd name="adj1" fmla="val -89574"/>
              <a:gd name="adj2" fmla="val -46190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ru-RU">
                <a:solidFill>
                  <a:schemeClr val="accent2"/>
                </a:solidFill>
              </a:rPr>
              <a:t>Папка (каталог)</a:t>
            </a:r>
            <a:r>
              <a:rPr lang="ru-RU"/>
              <a:t> </a:t>
            </a:r>
            <a:r>
              <a:rPr lang="ru-RU" b="0"/>
              <a:t>– объединяет файлы и вложенные папки</a:t>
            </a:r>
            <a:endParaRPr lang="ru-RU" b="0">
              <a:solidFill>
                <a:schemeClr val="accent2"/>
              </a:solidFill>
            </a:endParaRPr>
          </a:p>
        </p:txBody>
      </p:sp>
      <p:sp>
        <p:nvSpPr>
          <p:cNvPr id="421930" name="AutoShape 42"/>
          <p:cNvSpPr>
            <a:spLocks noChangeArrowheads="1"/>
          </p:cNvSpPr>
          <p:nvPr/>
        </p:nvSpPr>
        <p:spPr bwMode="auto">
          <a:xfrm>
            <a:off x="4733925" y="5197475"/>
            <a:ext cx="1119188" cy="411163"/>
          </a:xfrm>
          <a:prstGeom prst="wedgeRoundRectCallout">
            <a:avLst>
              <a:gd name="adj1" fmla="val -118653"/>
              <a:gd name="adj2" fmla="val -205213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ru-RU"/>
              <a:t>Файлы</a:t>
            </a:r>
            <a:endParaRPr lang="ru-RU">
              <a:solidFill>
                <a:schemeClr val="accent2"/>
              </a:solidFill>
            </a:endParaRPr>
          </a:p>
        </p:txBody>
      </p:sp>
      <p:sp>
        <p:nvSpPr>
          <p:cNvPr id="421932" name="AutoShape 44"/>
          <p:cNvSpPr>
            <a:spLocks noChangeArrowheads="1"/>
          </p:cNvSpPr>
          <p:nvPr/>
        </p:nvSpPr>
        <p:spPr bwMode="auto">
          <a:xfrm>
            <a:off x="2871788" y="5345113"/>
            <a:ext cx="1119187" cy="411162"/>
          </a:xfrm>
          <a:prstGeom prst="wedgeRoundRectCallout">
            <a:avLst>
              <a:gd name="adj1" fmla="val -88157"/>
              <a:gd name="adj2" fmla="val -7528"/>
              <a:gd name="adj3" fmla="val 16667"/>
            </a:avLst>
          </a:prstGeom>
          <a:solidFill>
            <a:srgbClr val="FFFFCC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ru-RU"/>
              <a:t>Файлы</a:t>
            </a:r>
            <a:endParaRPr lang="ru-RU">
              <a:solidFill>
                <a:schemeClr val="accent2"/>
              </a:solidFill>
            </a:endParaRPr>
          </a:p>
        </p:txBody>
      </p:sp>
      <p:sp>
        <p:nvSpPr>
          <p:cNvPr id="421933" name="AutoShape 45"/>
          <p:cNvSpPr>
            <a:spLocks noChangeArrowheads="1"/>
          </p:cNvSpPr>
          <p:nvPr/>
        </p:nvSpPr>
        <p:spPr bwMode="auto">
          <a:xfrm>
            <a:off x="5054600" y="1938338"/>
            <a:ext cx="2514600" cy="650875"/>
          </a:xfrm>
          <a:prstGeom prst="wedgeRoundRectCallout">
            <a:avLst>
              <a:gd name="adj1" fmla="val -140153"/>
              <a:gd name="adj2" fmla="val -45852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ru-RU" b="0"/>
              <a:t>Файлы в корневом каталоге</a:t>
            </a:r>
            <a:endParaRPr lang="ru-RU" b="0">
              <a:solidFill>
                <a:schemeClr val="accent2"/>
              </a:solidFill>
            </a:endParaRPr>
          </a:p>
        </p:txBody>
      </p:sp>
      <p:sp>
        <p:nvSpPr>
          <p:cNvPr id="421934" name="AutoShape 46"/>
          <p:cNvSpPr>
            <a:spLocks noChangeArrowheads="1"/>
          </p:cNvSpPr>
          <p:nvPr/>
        </p:nvSpPr>
        <p:spPr bwMode="auto">
          <a:xfrm>
            <a:off x="4608513" y="5886450"/>
            <a:ext cx="1131887" cy="409575"/>
          </a:xfrm>
          <a:prstGeom prst="wedgeRoundRectCallout">
            <a:avLst>
              <a:gd name="adj1" fmla="val -99792"/>
              <a:gd name="adj2" fmla="val -24417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/>
            <a:r>
              <a:rPr lang="ru-RU"/>
              <a:t>Папка</a:t>
            </a:r>
            <a:endParaRPr lang="ru-RU">
              <a:solidFill>
                <a:schemeClr val="accent2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0034" y="214290"/>
            <a:ext cx="43021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Файловая система</a:t>
            </a:r>
            <a:endParaRPr lang="ru-RU" sz="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1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2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1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21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2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1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2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2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2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917" grpId="0" animBg="1"/>
      <p:bldP spid="421918" grpId="0" animBg="1"/>
      <p:bldP spid="421919" grpId="0" animBg="1"/>
      <p:bldP spid="421920" grpId="0" animBg="1"/>
      <p:bldP spid="421921" grpId="0" animBg="1"/>
      <p:bldP spid="421922" grpId="0" animBg="1"/>
      <p:bldP spid="421927" grpId="0" animBg="1"/>
      <p:bldP spid="421928" grpId="0" animBg="1"/>
      <p:bldP spid="421929" grpId="0" animBg="1"/>
      <p:bldP spid="421930" grpId="0" animBg="1"/>
      <p:bldP spid="421932" grpId="0" animBg="1"/>
      <p:bldP spid="421933" grpId="0" animBg="1"/>
      <p:bldP spid="4219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EF7E-04A2-4111-9651-61D4FE15EE4C}" type="slidenum">
              <a:rPr lang="ru-RU"/>
              <a:pPr/>
              <a:t>12</a:t>
            </a:fld>
            <a:endParaRPr lang="ru-RU"/>
          </a:p>
        </p:txBody>
      </p:sp>
      <p:sp>
        <p:nvSpPr>
          <p:cNvPr id="430082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412750" y="919163"/>
            <a:ext cx="8421688" cy="4889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600">
                <a:solidFill>
                  <a:schemeClr val="accent2"/>
                </a:solidFill>
              </a:rPr>
              <a:t>Проводник</a:t>
            </a:r>
            <a:r>
              <a:rPr lang="en-US" sz="2600">
                <a:solidFill>
                  <a:schemeClr val="accent2"/>
                </a:solidFill>
              </a:rPr>
              <a:t> </a:t>
            </a:r>
            <a:r>
              <a:rPr lang="en-US" sz="2600" b="0" i="1"/>
              <a:t>(</a:t>
            </a:r>
            <a:r>
              <a:rPr lang="ru-RU" sz="2600" b="0" i="1"/>
              <a:t>Пуск – Программы – Стандартные</a:t>
            </a:r>
            <a:r>
              <a:rPr lang="en-US" sz="2600" b="0" i="1"/>
              <a:t>)</a:t>
            </a:r>
            <a:endParaRPr lang="ru-RU" sz="2600" b="0" i="1">
              <a:latin typeface="Courier New" pitchFamily="49" charset="0"/>
            </a:endParaRPr>
          </a:p>
        </p:txBody>
      </p:sp>
      <p:sp>
        <p:nvSpPr>
          <p:cNvPr id="430149" name="AutoShape 69"/>
          <p:cNvSpPr>
            <a:spLocks noChangeArrowheads="1"/>
          </p:cNvSpPr>
          <p:nvPr/>
        </p:nvSpPr>
        <p:spPr bwMode="auto">
          <a:xfrm>
            <a:off x="874713" y="4554538"/>
            <a:ext cx="1589087" cy="982662"/>
          </a:xfrm>
          <a:prstGeom prst="wedgeRoundRectCallout">
            <a:avLst>
              <a:gd name="adj1" fmla="val -30819"/>
              <a:gd name="adj2" fmla="val -129000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54000" rIns="54000"/>
          <a:lstStyle/>
          <a:p>
            <a:pPr algn="ctr"/>
            <a:r>
              <a:rPr lang="ru-RU" b="0"/>
              <a:t>показать вложенные папки</a:t>
            </a:r>
          </a:p>
        </p:txBody>
      </p:sp>
      <p:sp>
        <p:nvSpPr>
          <p:cNvPr id="430150" name="AutoShape 70"/>
          <p:cNvSpPr>
            <a:spLocks noChangeArrowheads="1"/>
          </p:cNvSpPr>
          <p:nvPr/>
        </p:nvSpPr>
        <p:spPr bwMode="auto">
          <a:xfrm>
            <a:off x="3695700" y="3563938"/>
            <a:ext cx="1555750" cy="982662"/>
          </a:xfrm>
          <a:prstGeom prst="wedgeRoundRectCallout">
            <a:avLst>
              <a:gd name="adj1" fmla="val 58880"/>
              <a:gd name="adj2" fmla="val -85218"/>
              <a:gd name="adj3" fmla="val 16667"/>
            </a:avLst>
          </a:prstGeom>
          <a:solidFill>
            <a:srgbClr val="EAEAEA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54000" rIns="54000"/>
          <a:lstStyle/>
          <a:p>
            <a:pPr algn="ctr"/>
            <a:r>
              <a:rPr lang="ru-RU" b="0"/>
              <a:t>скрыть вложенные папки</a:t>
            </a:r>
          </a:p>
        </p:txBody>
      </p:sp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5129213" y="1597025"/>
            <a:ext cx="3494087" cy="3540125"/>
            <a:chOff x="3231" y="1006"/>
            <a:chExt cx="2201" cy="2230"/>
          </a:xfrm>
        </p:grpSpPr>
        <p:grpSp>
          <p:nvGrpSpPr>
            <p:cNvPr id="3" name="Group 32"/>
            <p:cNvGrpSpPr>
              <a:grpSpLocks/>
            </p:cNvGrpSpPr>
            <p:nvPr/>
          </p:nvGrpSpPr>
          <p:grpSpPr bwMode="auto">
            <a:xfrm>
              <a:off x="3231" y="1006"/>
              <a:ext cx="1399" cy="372"/>
              <a:chOff x="4169" y="591"/>
              <a:chExt cx="949" cy="252"/>
            </a:xfrm>
          </p:grpSpPr>
          <p:pic>
            <p:nvPicPr>
              <p:cNvPr id="430113" name="Picture 33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169" y="664"/>
                <a:ext cx="288" cy="156"/>
              </a:xfrm>
              <a:prstGeom prst="rect">
                <a:avLst/>
              </a:prstGeom>
              <a:noFill/>
            </p:spPr>
          </p:pic>
          <p:sp>
            <p:nvSpPr>
              <p:cNvPr id="430114" name="Rectangle 34"/>
              <p:cNvSpPr>
                <a:spLocks noChangeArrowheads="1"/>
              </p:cNvSpPr>
              <p:nvPr/>
            </p:nvSpPr>
            <p:spPr bwMode="auto">
              <a:xfrm>
                <a:off x="4492" y="591"/>
                <a:ext cx="626" cy="2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wrap="none"/>
              <a:lstStyle/>
              <a:p>
                <a:r>
                  <a:rPr lang="ru-RU" sz="2000"/>
                  <a:t>Диск </a:t>
                </a:r>
                <a:r>
                  <a:rPr lang="en-US" sz="2000"/>
                  <a:t>C:</a:t>
                </a:r>
                <a:endParaRPr lang="ru-RU" sz="2000"/>
              </a:p>
            </p:txBody>
          </p:sp>
        </p:grpSp>
        <p:grpSp>
          <p:nvGrpSpPr>
            <p:cNvPr id="4" name="Group 35"/>
            <p:cNvGrpSpPr>
              <a:grpSpLocks/>
            </p:cNvGrpSpPr>
            <p:nvPr/>
          </p:nvGrpSpPr>
          <p:grpSpPr bwMode="auto">
            <a:xfrm>
              <a:off x="3768" y="1418"/>
              <a:ext cx="1647" cy="345"/>
              <a:chOff x="2994" y="1331"/>
              <a:chExt cx="1117" cy="234"/>
            </a:xfrm>
          </p:grpSpPr>
          <p:pic>
            <p:nvPicPr>
              <p:cNvPr id="430116" name="Picture 36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94" y="1331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30117" name="Rectangle 37"/>
              <p:cNvSpPr>
                <a:spLocks noChangeArrowheads="1"/>
              </p:cNvSpPr>
              <p:nvPr/>
            </p:nvSpPr>
            <p:spPr bwMode="auto">
              <a:xfrm>
                <a:off x="3261" y="1332"/>
                <a:ext cx="850" cy="16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000"/>
                  <a:t>Документы</a:t>
                </a:r>
                <a:endParaRPr lang="ru-RU" sz="200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3765" y="1767"/>
              <a:ext cx="1647" cy="345"/>
              <a:chOff x="2994" y="1331"/>
              <a:chExt cx="1117" cy="234"/>
            </a:xfrm>
          </p:grpSpPr>
          <p:pic>
            <p:nvPicPr>
              <p:cNvPr id="430119" name="Picture 39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94" y="1331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30120" name="Rectangle 40"/>
              <p:cNvSpPr>
                <a:spLocks noChangeArrowheads="1"/>
              </p:cNvSpPr>
              <p:nvPr/>
            </p:nvSpPr>
            <p:spPr bwMode="auto">
              <a:xfrm>
                <a:off x="3261" y="1332"/>
                <a:ext cx="850" cy="16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000"/>
                  <a:t>Фото</a:t>
                </a:r>
                <a:endParaRPr lang="ru-RU" sz="200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6" name="Group 41"/>
            <p:cNvGrpSpPr>
              <a:grpSpLocks/>
            </p:cNvGrpSpPr>
            <p:nvPr/>
          </p:nvGrpSpPr>
          <p:grpSpPr bwMode="auto">
            <a:xfrm>
              <a:off x="3785" y="2891"/>
              <a:ext cx="1647" cy="345"/>
              <a:chOff x="2994" y="1331"/>
              <a:chExt cx="1117" cy="234"/>
            </a:xfrm>
          </p:grpSpPr>
          <p:pic>
            <p:nvPicPr>
              <p:cNvPr id="430122" name="Picture 42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94" y="1331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30123" name="Rectangle 43"/>
              <p:cNvSpPr>
                <a:spLocks noChangeArrowheads="1"/>
              </p:cNvSpPr>
              <p:nvPr/>
            </p:nvSpPr>
            <p:spPr bwMode="auto">
              <a:xfrm>
                <a:off x="3261" y="1332"/>
                <a:ext cx="850" cy="16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000"/>
                  <a:t>Видео</a:t>
                </a:r>
                <a:endParaRPr lang="ru-RU" sz="200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4174" y="2114"/>
              <a:ext cx="1117" cy="345"/>
              <a:chOff x="1792" y="1908"/>
              <a:chExt cx="757" cy="234"/>
            </a:xfrm>
          </p:grpSpPr>
          <p:pic>
            <p:nvPicPr>
              <p:cNvPr id="430125" name="Picture 45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792" y="1908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30126" name="Rectangle 46"/>
              <p:cNvSpPr>
                <a:spLocks noChangeArrowheads="1"/>
              </p:cNvSpPr>
              <p:nvPr/>
            </p:nvSpPr>
            <p:spPr bwMode="auto">
              <a:xfrm>
                <a:off x="2059" y="1909"/>
                <a:ext cx="490" cy="1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000" dirty="0" smtClean="0"/>
                  <a:t>2008</a:t>
                </a:r>
                <a:endParaRPr lang="ru-RU" sz="2000" dirty="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8" name="Group 47"/>
            <p:cNvGrpSpPr>
              <a:grpSpLocks/>
            </p:cNvGrpSpPr>
            <p:nvPr/>
          </p:nvGrpSpPr>
          <p:grpSpPr bwMode="auto">
            <a:xfrm>
              <a:off x="4174" y="2465"/>
              <a:ext cx="1117" cy="345"/>
              <a:chOff x="1792" y="1908"/>
              <a:chExt cx="757" cy="234"/>
            </a:xfrm>
          </p:grpSpPr>
          <p:pic>
            <p:nvPicPr>
              <p:cNvPr id="430128" name="Picture 48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792" y="1908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30129" name="Rectangle 49"/>
              <p:cNvSpPr>
                <a:spLocks noChangeArrowheads="1"/>
              </p:cNvSpPr>
              <p:nvPr/>
            </p:nvSpPr>
            <p:spPr bwMode="auto">
              <a:xfrm>
                <a:off x="2059" y="1909"/>
                <a:ext cx="490" cy="1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000" dirty="0" smtClean="0"/>
                  <a:t>2009</a:t>
                </a:r>
                <a:endParaRPr lang="ru-RU" sz="2000" dirty="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aphicFrame>
          <p:nvGraphicFramePr>
            <p:cNvPr id="430130" name="Object 50"/>
            <p:cNvGraphicFramePr>
              <a:graphicFrameLocks noChangeAspect="1"/>
            </p:cNvGraphicFramePr>
            <p:nvPr/>
          </p:nvGraphicFramePr>
          <p:xfrm>
            <a:off x="3344" y="1833"/>
            <a:ext cx="236" cy="236"/>
          </p:xfrm>
          <a:graphic>
            <a:graphicData uri="http://schemas.openxmlformats.org/presentationml/2006/ole">
              <p:oleObj spid="_x0000_s1029" name="Image" r:id="rId6" imgW="253789" imgH="253789" progId="">
                <p:embed/>
              </p:oleObj>
            </a:graphicData>
          </a:graphic>
        </p:graphicFrame>
        <p:graphicFrame>
          <p:nvGraphicFramePr>
            <p:cNvPr id="430131" name="Object 51"/>
            <p:cNvGraphicFramePr>
              <a:graphicFrameLocks noChangeAspect="1"/>
            </p:cNvGraphicFramePr>
            <p:nvPr/>
          </p:nvGraphicFramePr>
          <p:xfrm>
            <a:off x="3344" y="1485"/>
            <a:ext cx="236" cy="236"/>
          </p:xfrm>
          <a:graphic>
            <a:graphicData uri="http://schemas.openxmlformats.org/presentationml/2006/ole">
              <p:oleObj spid="_x0000_s1030" name="Image" r:id="rId7" imgW="253789" imgH="253789" progId="">
                <p:embed/>
              </p:oleObj>
            </a:graphicData>
          </a:graphic>
        </p:graphicFrame>
        <p:graphicFrame>
          <p:nvGraphicFramePr>
            <p:cNvPr id="430132" name="Object 52"/>
            <p:cNvGraphicFramePr>
              <a:graphicFrameLocks noChangeAspect="1"/>
            </p:cNvGraphicFramePr>
            <p:nvPr/>
          </p:nvGraphicFramePr>
          <p:xfrm>
            <a:off x="3335" y="2951"/>
            <a:ext cx="236" cy="236"/>
          </p:xfrm>
          <a:graphic>
            <a:graphicData uri="http://schemas.openxmlformats.org/presentationml/2006/ole">
              <p:oleObj spid="_x0000_s1031" name="Image" r:id="rId8" imgW="253789" imgH="253789" progId="">
                <p:embed/>
              </p:oleObj>
            </a:graphicData>
          </a:graphic>
        </p:graphicFrame>
        <p:sp>
          <p:nvSpPr>
            <p:cNvPr id="430185" name="Line 105"/>
            <p:cNvSpPr>
              <a:spLocks noChangeShapeType="1"/>
            </p:cNvSpPr>
            <p:nvPr/>
          </p:nvSpPr>
          <p:spPr bwMode="auto">
            <a:xfrm>
              <a:off x="3468" y="1344"/>
              <a:ext cx="0" cy="14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86" name="Line 106"/>
            <p:cNvSpPr>
              <a:spLocks noChangeShapeType="1"/>
            </p:cNvSpPr>
            <p:nvPr/>
          </p:nvSpPr>
          <p:spPr bwMode="auto">
            <a:xfrm>
              <a:off x="3471" y="2079"/>
              <a:ext cx="0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87" name="Line 107"/>
            <p:cNvSpPr>
              <a:spLocks noChangeShapeType="1"/>
            </p:cNvSpPr>
            <p:nvPr/>
          </p:nvSpPr>
          <p:spPr bwMode="auto">
            <a:xfrm>
              <a:off x="3468" y="1725"/>
              <a:ext cx="0" cy="1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88" name="Line 108"/>
            <p:cNvSpPr>
              <a:spLocks noChangeShapeType="1"/>
            </p:cNvSpPr>
            <p:nvPr/>
          </p:nvSpPr>
          <p:spPr bwMode="auto">
            <a:xfrm rot="-5400000">
              <a:off x="3683" y="1522"/>
              <a:ext cx="0" cy="1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89" name="Line 109"/>
            <p:cNvSpPr>
              <a:spLocks noChangeShapeType="1"/>
            </p:cNvSpPr>
            <p:nvPr/>
          </p:nvSpPr>
          <p:spPr bwMode="auto">
            <a:xfrm rot="-5400000">
              <a:off x="3686" y="1864"/>
              <a:ext cx="0" cy="1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90" name="Line 110"/>
            <p:cNvSpPr>
              <a:spLocks noChangeShapeType="1"/>
            </p:cNvSpPr>
            <p:nvPr/>
          </p:nvSpPr>
          <p:spPr bwMode="auto">
            <a:xfrm rot="-5400000">
              <a:off x="3677" y="2974"/>
              <a:ext cx="0" cy="1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91" name="Freeform 111"/>
            <p:cNvSpPr>
              <a:spLocks/>
            </p:cNvSpPr>
            <p:nvPr/>
          </p:nvSpPr>
          <p:spPr bwMode="auto">
            <a:xfrm>
              <a:off x="3939" y="2064"/>
              <a:ext cx="234" cy="6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18"/>
                </a:cxn>
                <a:cxn ang="0">
                  <a:pos x="276" y="618"/>
                </a:cxn>
              </a:cxnLst>
              <a:rect l="0" t="0" r="r" b="b"/>
              <a:pathLst>
                <a:path w="276" h="618">
                  <a:moveTo>
                    <a:pt x="0" y="0"/>
                  </a:moveTo>
                  <a:lnTo>
                    <a:pt x="0" y="618"/>
                  </a:lnTo>
                  <a:lnTo>
                    <a:pt x="276" y="618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92" name="Line 112"/>
            <p:cNvSpPr>
              <a:spLocks noChangeShapeType="1"/>
            </p:cNvSpPr>
            <p:nvPr/>
          </p:nvSpPr>
          <p:spPr bwMode="auto">
            <a:xfrm rot="-5400000">
              <a:off x="4046" y="2218"/>
              <a:ext cx="0" cy="1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119"/>
          <p:cNvGrpSpPr>
            <a:grpSpLocks/>
          </p:cNvGrpSpPr>
          <p:nvPr/>
        </p:nvGrpSpPr>
        <p:grpSpPr bwMode="auto">
          <a:xfrm>
            <a:off x="869950" y="1519238"/>
            <a:ext cx="3276600" cy="2370137"/>
            <a:chOff x="548" y="957"/>
            <a:chExt cx="2064" cy="1493"/>
          </a:xfrm>
        </p:grpSpPr>
        <p:sp>
          <p:nvSpPr>
            <p:cNvPr id="430194" name="Line 114"/>
            <p:cNvSpPr>
              <a:spLocks noChangeShapeType="1"/>
            </p:cNvSpPr>
            <p:nvPr/>
          </p:nvSpPr>
          <p:spPr bwMode="auto">
            <a:xfrm>
              <a:off x="727" y="1664"/>
              <a:ext cx="0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95" name="Line 115"/>
            <p:cNvSpPr>
              <a:spLocks noChangeShapeType="1"/>
            </p:cNvSpPr>
            <p:nvPr/>
          </p:nvSpPr>
          <p:spPr bwMode="auto">
            <a:xfrm>
              <a:off x="722" y="2019"/>
              <a:ext cx="0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" name="Group 54"/>
            <p:cNvGrpSpPr>
              <a:grpSpLocks/>
            </p:cNvGrpSpPr>
            <p:nvPr/>
          </p:nvGrpSpPr>
          <p:grpSpPr bwMode="auto">
            <a:xfrm>
              <a:off x="548" y="957"/>
              <a:ext cx="1329" cy="358"/>
              <a:chOff x="4169" y="591"/>
              <a:chExt cx="949" cy="252"/>
            </a:xfrm>
          </p:grpSpPr>
          <p:pic>
            <p:nvPicPr>
              <p:cNvPr id="430135" name="Picture 55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169" y="664"/>
                <a:ext cx="288" cy="156"/>
              </a:xfrm>
              <a:prstGeom prst="rect">
                <a:avLst/>
              </a:prstGeom>
              <a:noFill/>
            </p:spPr>
          </p:pic>
          <p:sp>
            <p:nvSpPr>
              <p:cNvPr id="430136" name="Rectangle 56"/>
              <p:cNvSpPr>
                <a:spLocks noChangeArrowheads="1"/>
              </p:cNvSpPr>
              <p:nvPr/>
            </p:nvSpPr>
            <p:spPr bwMode="auto">
              <a:xfrm>
                <a:off x="4492" y="591"/>
                <a:ext cx="626" cy="2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wrap="none"/>
              <a:lstStyle/>
              <a:p>
                <a:r>
                  <a:rPr lang="ru-RU" sz="2000"/>
                  <a:t>Диск </a:t>
                </a:r>
                <a:r>
                  <a:rPr lang="en-US" sz="2000"/>
                  <a:t>C:</a:t>
                </a:r>
                <a:endParaRPr lang="ru-RU" sz="2000"/>
              </a:p>
            </p:txBody>
          </p:sp>
        </p:grpSp>
        <p:grpSp>
          <p:nvGrpSpPr>
            <p:cNvPr id="11" name="Group 57"/>
            <p:cNvGrpSpPr>
              <a:grpSpLocks/>
            </p:cNvGrpSpPr>
            <p:nvPr/>
          </p:nvGrpSpPr>
          <p:grpSpPr bwMode="auto">
            <a:xfrm>
              <a:off x="1046" y="1402"/>
              <a:ext cx="1565" cy="333"/>
              <a:chOff x="2994" y="1331"/>
              <a:chExt cx="1117" cy="234"/>
            </a:xfrm>
          </p:grpSpPr>
          <p:pic>
            <p:nvPicPr>
              <p:cNvPr id="430138" name="Picture 58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94" y="1331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30139" name="Rectangle 59"/>
              <p:cNvSpPr>
                <a:spLocks noChangeArrowheads="1"/>
              </p:cNvSpPr>
              <p:nvPr/>
            </p:nvSpPr>
            <p:spPr bwMode="auto">
              <a:xfrm>
                <a:off x="3261" y="1332"/>
                <a:ext cx="850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000"/>
                  <a:t>Документы</a:t>
                </a:r>
                <a:endParaRPr lang="ru-RU" sz="200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1046" y="1750"/>
              <a:ext cx="1565" cy="332"/>
              <a:chOff x="2994" y="1331"/>
              <a:chExt cx="1117" cy="234"/>
            </a:xfrm>
          </p:grpSpPr>
          <p:pic>
            <p:nvPicPr>
              <p:cNvPr id="430141" name="Picture 61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94" y="1331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30142" name="Rectangle 62"/>
              <p:cNvSpPr>
                <a:spLocks noChangeArrowheads="1"/>
              </p:cNvSpPr>
              <p:nvPr/>
            </p:nvSpPr>
            <p:spPr bwMode="auto">
              <a:xfrm>
                <a:off x="3261" y="1332"/>
                <a:ext cx="850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000"/>
                  <a:t>Фото</a:t>
                </a:r>
                <a:endParaRPr lang="ru-RU" sz="200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63"/>
            <p:cNvGrpSpPr>
              <a:grpSpLocks/>
            </p:cNvGrpSpPr>
            <p:nvPr/>
          </p:nvGrpSpPr>
          <p:grpSpPr bwMode="auto">
            <a:xfrm>
              <a:off x="1048" y="2118"/>
              <a:ext cx="1564" cy="332"/>
              <a:chOff x="2994" y="1331"/>
              <a:chExt cx="1117" cy="234"/>
            </a:xfrm>
          </p:grpSpPr>
          <p:pic>
            <p:nvPicPr>
              <p:cNvPr id="430144" name="Picture 64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94" y="1331"/>
                <a:ext cx="234" cy="234"/>
              </a:xfrm>
              <a:prstGeom prst="rect">
                <a:avLst/>
              </a:prstGeom>
              <a:noFill/>
            </p:spPr>
          </p:pic>
          <p:sp>
            <p:nvSpPr>
              <p:cNvPr id="430145" name="Rectangle 65"/>
              <p:cNvSpPr>
                <a:spLocks noChangeArrowheads="1"/>
              </p:cNvSpPr>
              <p:nvPr/>
            </p:nvSpPr>
            <p:spPr bwMode="auto">
              <a:xfrm>
                <a:off x="3261" y="1332"/>
                <a:ext cx="850" cy="17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000"/>
                  <a:t>Видео</a:t>
                </a:r>
                <a:endParaRPr lang="ru-RU" sz="2000">
                  <a:solidFill>
                    <a:schemeClr val="accent2"/>
                  </a:solidFill>
                  <a:latin typeface="Courier New" pitchFamily="49" charset="0"/>
                </a:endParaRPr>
              </a:p>
            </p:txBody>
          </p:sp>
        </p:grpSp>
        <p:graphicFrame>
          <p:nvGraphicFramePr>
            <p:cNvPr id="430146" name="Object 66"/>
            <p:cNvGraphicFramePr>
              <a:graphicFrameLocks noChangeAspect="1"/>
            </p:cNvGraphicFramePr>
            <p:nvPr/>
          </p:nvGraphicFramePr>
          <p:xfrm>
            <a:off x="615" y="1468"/>
            <a:ext cx="224" cy="227"/>
          </p:xfrm>
          <a:graphic>
            <a:graphicData uri="http://schemas.openxmlformats.org/presentationml/2006/ole">
              <p:oleObj spid="_x0000_s1026" name="Image" r:id="rId9" imgW="253789" imgH="253789" progId="">
                <p:embed/>
              </p:oleObj>
            </a:graphicData>
          </a:graphic>
        </p:graphicFrame>
        <p:graphicFrame>
          <p:nvGraphicFramePr>
            <p:cNvPr id="430147" name="Object 67"/>
            <p:cNvGraphicFramePr>
              <a:graphicFrameLocks noChangeAspect="1"/>
            </p:cNvGraphicFramePr>
            <p:nvPr/>
          </p:nvGraphicFramePr>
          <p:xfrm>
            <a:off x="608" y="2182"/>
            <a:ext cx="224" cy="227"/>
          </p:xfrm>
          <a:graphic>
            <a:graphicData uri="http://schemas.openxmlformats.org/presentationml/2006/ole">
              <p:oleObj spid="_x0000_s1027" name="Image" r:id="rId10" imgW="253789" imgH="253789" progId="">
                <p:embed/>
              </p:oleObj>
            </a:graphicData>
          </a:graphic>
        </p:graphicFrame>
        <p:graphicFrame>
          <p:nvGraphicFramePr>
            <p:cNvPr id="430148" name="Object 68"/>
            <p:cNvGraphicFramePr>
              <a:graphicFrameLocks noChangeAspect="1"/>
            </p:cNvGraphicFramePr>
            <p:nvPr/>
          </p:nvGraphicFramePr>
          <p:xfrm>
            <a:off x="612" y="1821"/>
            <a:ext cx="224" cy="227"/>
          </p:xfrm>
          <a:graphic>
            <a:graphicData uri="http://schemas.openxmlformats.org/presentationml/2006/ole">
              <p:oleObj spid="_x0000_s1028" name="Image" r:id="rId11" imgW="253789" imgH="253789" progId="">
                <p:embed/>
              </p:oleObj>
            </a:graphicData>
          </a:graphic>
        </p:graphicFrame>
        <p:sp>
          <p:nvSpPr>
            <p:cNvPr id="430193" name="Line 113"/>
            <p:cNvSpPr>
              <a:spLocks noChangeShapeType="1"/>
            </p:cNvSpPr>
            <p:nvPr/>
          </p:nvSpPr>
          <p:spPr bwMode="auto">
            <a:xfrm>
              <a:off x="727" y="1297"/>
              <a:ext cx="0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96" name="Line 116"/>
            <p:cNvSpPr>
              <a:spLocks noChangeShapeType="1"/>
            </p:cNvSpPr>
            <p:nvPr/>
          </p:nvSpPr>
          <p:spPr bwMode="auto">
            <a:xfrm rot="-5400000">
              <a:off x="931" y="1488"/>
              <a:ext cx="0" cy="1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97" name="Line 117"/>
            <p:cNvSpPr>
              <a:spLocks noChangeShapeType="1"/>
            </p:cNvSpPr>
            <p:nvPr/>
          </p:nvSpPr>
          <p:spPr bwMode="auto">
            <a:xfrm rot="-5400000">
              <a:off x="942" y="1837"/>
              <a:ext cx="0" cy="1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198" name="Line 118"/>
            <p:cNvSpPr>
              <a:spLocks noChangeShapeType="1"/>
            </p:cNvSpPr>
            <p:nvPr/>
          </p:nvSpPr>
          <p:spPr bwMode="auto">
            <a:xfrm rot="-5400000">
              <a:off x="936" y="2198"/>
              <a:ext cx="0" cy="1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" name="Прямоугольник 59"/>
          <p:cNvSpPr/>
          <p:nvPr/>
        </p:nvSpPr>
        <p:spPr>
          <a:xfrm>
            <a:off x="428596" y="214290"/>
            <a:ext cx="43021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Файловая система</a:t>
            </a:r>
            <a:endParaRPr lang="ru-RU" sz="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9" grpId="0" animBg="1"/>
      <p:bldP spid="4301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214414" y="714356"/>
            <a:ext cx="7326313" cy="3108543"/>
          </a:xfrm>
          <a:prstGeom prst="rect">
            <a:avLst/>
          </a:prstGeom>
          <a:solidFill>
            <a:srgbClr val="D1D1FF"/>
          </a:solidFill>
          <a:ln w="25400">
            <a:noFill/>
            <a:miter lim="800000"/>
            <a:headEnd/>
            <a:tailEnd/>
          </a:ln>
          <a:effectLst>
            <a:outerShdw dist="85194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400" dirty="0"/>
              <a:t>   </a:t>
            </a:r>
            <a:r>
              <a:rPr lang="ru-R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Вопросы и задания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Выполните задание в РТ №28 стр.60-61.</a:t>
            </a: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Выполните практическую работу №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зад.1,2                                (стр. учебника 150)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§ 2,3 (стр. 54-55); РТ: №29-стр. 62.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714348" y="500036"/>
            <a:ext cx="649288" cy="663574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sz="4400" dirty="0">
                <a:solidFill>
                  <a:schemeClr val="bg1"/>
                </a:solidFill>
                <a:latin typeface="Arial Black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85786" y="500042"/>
            <a:ext cx="77724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16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0" b="1" dirty="0" smtClean="0">
                <a:solidFill>
                  <a:schemeClr val="tx2">
                    <a:lumMod val="75000"/>
                  </a:schemeClr>
                </a:solidFill>
              </a:rPr>
              <a:t>Определение </a:t>
            </a:r>
            <a:r>
              <a:rPr lang="ru-RU" sz="160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к</a:t>
            </a:r>
            <a:r>
              <a:rPr kumimoji="0" lang="ru-RU" sz="16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лассификации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28596" y="1214422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500034" y="1285860"/>
            <a:ext cx="8183563" cy="4793066"/>
            <a:chOff x="274" y="1191"/>
            <a:chExt cx="5155" cy="3802"/>
          </a:xfrm>
        </p:grpSpPr>
        <p:sp>
          <p:nvSpPr>
            <p:cNvPr id="7" name="Text Box 47"/>
            <p:cNvSpPr txBox="1">
              <a:spLocks noChangeArrowheads="1"/>
            </p:cNvSpPr>
            <p:nvPr/>
          </p:nvSpPr>
          <p:spPr bwMode="auto">
            <a:xfrm>
              <a:off x="568" y="1258"/>
              <a:ext cx="4861" cy="3735"/>
            </a:xfrm>
            <a:prstGeom prst="rect">
              <a:avLst/>
            </a:prstGeom>
            <a:solidFill>
              <a:srgbClr val="D1D1FF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80975" indent="-180975" eaLnBrk="0" hangingPunct="0">
                <a:spcBef>
                  <a:spcPct val="50000"/>
                </a:spcBef>
              </a:pPr>
              <a:r>
                <a:rPr lang="ru-RU" sz="2400" b="1" dirty="0"/>
                <a:t>  </a:t>
              </a:r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2400" b="1" i="1" dirty="0" smtClean="0">
                  <a:solidFill>
                    <a:schemeClr val="tx2">
                      <a:lumMod val="50000"/>
                    </a:schemeClr>
                  </a:solidFill>
                </a:rPr>
                <a:t>Классификация</a:t>
              </a:r>
              <a:r>
                <a:rPr lang="ru-RU" sz="2400" dirty="0">
                  <a:solidFill>
                    <a:schemeClr val="tx2">
                      <a:lumMod val="50000"/>
                    </a:schemeClr>
                  </a:solidFill>
                </a:rPr>
                <a:t> — </a:t>
              </a:r>
              <a:r>
                <a:rPr lang="ru-RU" sz="2400" dirty="0" smtClean="0">
                  <a:solidFill>
                    <a:schemeClr val="tx2">
                      <a:lumMod val="50000"/>
                    </a:schemeClr>
                  </a:solidFill>
                </a:rPr>
                <a:t>это распределение объема некоторого понятия по избранному основанию на ряд частей. В </a:t>
              </a:r>
              <a:r>
                <a:rPr lang="ru-RU" sz="2400" dirty="0">
                  <a:solidFill>
                    <a:schemeClr val="tx2">
                      <a:lumMod val="50000"/>
                    </a:schemeClr>
                  </a:solidFill>
                </a:rPr>
                <a:t>результате разработанной классификации создаётся классифицированная система (часто называемая так же, как и процесс — классификацией). </a:t>
              </a:r>
              <a:r>
                <a:rPr lang="ru-RU" sz="2400" dirty="0" smtClean="0">
                  <a:solidFill>
                    <a:schemeClr val="tx2">
                      <a:lumMod val="50000"/>
                    </a:schemeClr>
                  </a:solidFill>
                </a:rPr>
                <a:t>                                                                   </a:t>
              </a:r>
              <a:r>
                <a:rPr lang="ru-RU" sz="2400" b="1" i="1" dirty="0" smtClean="0">
                  <a:solidFill>
                    <a:schemeClr val="tx2">
                      <a:lumMod val="50000"/>
                    </a:schemeClr>
                  </a:solidFill>
                </a:rPr>
                <a:t>Таксономия</a:t>
              </a:r>
              <a:r>
                <a:rPr lang="ru-RU" sz="2400" b="1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  <a:r>
                <a:rPr lang="ru-RU" sz="2400" dirty="0"/>
                <a:t>(от греч. </a:t>
              </a:r>
              <a:r>
                <a:rPr lang="el-GR" sz="2400" dirty="0"/>
                <a:t>táxis</a:t>
              </a:r>
              <a:r>
                <a:rPr lang="ru-RU" sz="2400" dirty="0"/>
                <a:t> — расположение, строй, порядок и </a:t>
              </a:r>
              <a:r>
                <a:rPr lang="el-GR" sz="2400" dirty="0"/>
                <a:t>nómos</a:t>
              </a:r>
              <a:r>
                <a:rPr lang="ru-RU" sz="2400" dirty="0"/>
                <a:t> — закон) — теория классификации и систематизации сложноорганизованных областей действительности, имеющих обычно иерархическое строение (органический мир, объекты географии, геологии, языкознания, этнографии и т. п.).</a:t>
              </a:r>
            </a:p>
            <a:p>
              <a:pPr marL="180975" indent="-180975" eaLnBrk="0" hangingPunct="0">
                <a:spcBef>
                  <a:spcPct val="50000"/>
                </a:spcBef>
              </a:pPr>
              <a:endParaRPr lang="ru-RU" sz="2400" b="1" dirty="0"/>
            </a:p>
          </p:txBody>
        </p:sp>
        <p:sp>
          <p:nvSpPr>
            <p:cNvPr id="8" name="Oval 48"/>
            <p:cNvSpPr>
              <a:spLocks noChangeArrowheads="1"/>
            </p:cNvSpPr>
            <p:nvPr/>
          </p:nvSpPr>
          <p:spPr bwMode="auto">
            <a:xfrm>
              <a:off x="274" y="1191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sz="4400" b="1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5786" y="500042"/>
            <a:ext cx="77724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16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0" b="1" dirty="0" smtClean="0">
                <a:solidFill>
                  <a:schemeClr val="tx2">
                    <a:lumMod val="75000"/>
                  </a:schemeClr>
                </a:solidFill>
              </a:rPr>
              <a:t>Виды </a:t>
            </a:r>
            <a:r>
              <a:rPr lang="ru-RU" sz="160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к</a:t>
            </a:r>
            <a:r>
              <a:rPr kumimoji="0" lang="ru-RU" sz="16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лассификации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428596" y="1214422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500034" y="1285861"/>
            <a:ext cx="8358188" cy="4978387"/>
            <a:chOff x="274" y="1191"/>
            <a:chExt cx="5265" cy="3949"/>
          </a:xfrm>
        </p:grpSpPr>
        <p:sp>
          <p:nvSpPr>
            <p:cNvPr id="5" name="Text Box 47"/>
            <p:cNvSpPr txBox="1">
              <a:spLocks noChangeArrowheads="1"/>
            </p:cNvSpPr>
            <p:nvPr/>
          </p:nvSpPr>
          <p:spPr bwMode="auto">
            <a:xfrm>
              <a:off x="274" y="1258"/>
              <a:ext cx="5265" cy="3882"/>
            </a:xfrm>
            <a:prstGeom prst="rect">
              <a:avLst/>
            </a:prstGeom>
            <a:solidFill>
              <a:srgbClr val="D1D1FF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80975" indent="-180975" eaLnBrk="0" hangingPunct="0">
                <a:spcBef>
                  <a:spcPct val="50000"/>
                </a:spcBef>
              </a:pPr>
              <a:r>
                <a:rPr lang="ru-RU" sz="2400" b="1" dirty="0" smtClean="0"/>
                <a:t>  </a:t>
              </a:r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2400" b="1" dirty="0" smtClean="0"/>
                <a:t>       Различают </a:t>
              </a:r>
              <a:r>
                <a:rPr lang="ru-RU" sz="2400" b="1" i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естественные классификации</a:t>
              </a:r>
              <a:r>
                <a:rPr lang="ru-RU" sz="2400" b="1" dirty="0" smtClean="0"/>
                <a:t>, основания которых - существенные признаки объектов (напр., периодическая система химических элементов), и </a:t>
              </a:r>
              <a:r>
                <a:rPr lang="ru-RU" sz="2400" b="1" i="1" u="sng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искусственные классификации </a:t>
              </a:r>
              <a:r>
                <a:rPr lang="ru-RU" sz="2400" b="1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(вспомогательные классификации)</a:t>
              </a:r>
              <a:r>
                <a:rPr lang="ru-RU" sz="2400" b="1" dirty="0" smtClean="0"/>
                <a:t>, в которых используются несущественные признаки; к искусственным классификациям относятся (</a:t>
              </a:r>
              <a:r>
                <a:rPr lang="ru-RU" sz="2400" b="1" i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алфавитная</a:t>
              </a:r>
              <a:r>
                <a:rPr lang="ru-RU" sz="2400" b="1" dirty="0"/>
                <a:t> — </a:t>
              </a:r>
              <a:r>
                <a:rPr lang="ru-RU" sz="2400" b="1" dirty="0" smtClean="0"/>
                <a:t>по </a:t>
              </a:r>
              <a:r>
                <a:rPr lang="ru-RU" sz="2400" b="1" dirty="0"/>
                <a:t>порядку следования букв в том или ином алфавите; </a:t>
              </a:r>
              <a:r>
                <a:rPr lang="ru-RU" sz="2400" b="1" i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десятичная</a:t>
              </a:r>
              <a:r>
                <a:rPr lang="ru-RU" sz="2400" b="1" dirty="0"/>
                <a:t> — подразделяющая все объекты классификации на 10 классов, каждый из которых в свою очередь делится на 10 подклассов; </a:t>
              </a:r>
              <a:r>
                <a:rPr lang="ru-RU" sz="2400" b="1" i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линейная</a:t>
              </a:r>
              <a:r>
                <a:rPr lang="ru-RU" sz="2400" b="1" dirty="0"/>
                <a:t> — расположение объектов в иерархическом порядке; </a:t>
              </a:r>
              <a:r>
                <a:rPr lang="ru-RU" sz="2400" b="1" i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предметная</a:t>
              </a:r>
              <a:r>
                <a:rPr lang="ru-RU" sz="2400" b="1" dirty="0"/>
                <a:t> — расположение материала по изучаемому объекту — предмету исследования и др</a:t>
              </a:r>
              <a:r>
                <a:rPr lang="ru-RU" sz="2400" b="1" dirty="0" smtClean="0"/>
                <a:t>.)</a:t>
              </a:r>
              <a:endParaRPr lang="ru-RU" sz="2400" b="1" dirty="0"/>
            </a:p>
          </p:txBody>
        </p:sp>
        <p:sp>
          <p:nvSpPr>
            <p:cNvPr id="6" name="Oval 48"/>
            <p:cNvSpPr>
              <a:spLocks noChangeArrowheads="1"/>
            </p:cNvSpPr>
            <p:nvPr/>
          </p:nvSpPr>
          <p:spPr bwMode="auto">
            <a:xfrm>
              <a:off x="274" y="1191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sz="4400" b="1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285720" y="357166"/>
            <a:ext cx="8429684" cy="5357850"/>
            <a:chOff x="285720" y="1214422"/>
            <a:chExt cx="8429684" cy="3286148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2786050" y="1214422"/>
              <a:ext cx="3214710" cy="428628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chemeClr val="tx2">
                      <a:lumMod val="50000"/>
                    </a:schemeClr>
                  </a:solidFill>
                </a:rPr>
                <a:t>Классификация</a:t>
              </a:r>
              <a:endParaRPr lang="ru-RU" sz="32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grpSp>
          <p:nvGrpSpPr>
            <p:cNvPr id="32" name="Группа 31"/>
            <p:cNvGrpSpPr/>
            <p:nvPr/>
          </p:nvGrpSpPr>
          <p:grpSpPr>
            <a:xfrm>
              <a:off x="285720" y="1643050"/>
              <a:ext cx="8429684" cy="2857520"/>
              <a:chOff x="285720" y="714356"/>
              <a:chExt cx="8429684" cy="2857520"/>
            </a:xfrm>
          </p:grpSpPr>
          <p:sp>
            <p:nvSpPr>
              <p:cNvPr id="3" name="Скругленный прямоугольник 2"/>
              <p:cNvSpPr/>
              <p:nvPr/>
            </p:nvSpPr>
            <p:spPr>
              <a:xfrm>
                <a:off x="285720" y="1500174"/>
                <a:ext cx="3786214" cy="857256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Естественная классификация - существенные признаки объектов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" name="Скругленный прямоугольник 3"/>
              <p:cNvSpPr/>
              <p:nvPr/>
            </p:nvSpPr>
            <p:spPr>
              <a:xfrm>
                <a:off x="4429124" y="1500174"/>
                <a:ext cx="4143404" cy="857256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Искусственная (вспомогательная) классификация - несущественные признаки объектов</a:t>
                </a:r>
                <a:endParaRPr lang="ru-RU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" name="Скругленный прямоугольник 5"/>
              <p:cNvSpPr/>
              <p:nvPr/>
            </p:nvSpPr>
            <p:spPr>
              <a:xfrm>
                <a:off x="2000232" y="3143248"/>
                <a:ext cx="1500198" cy="4286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b="1" dirty="0">
                    <a:solidFill>
                      <a:schemeClr val="tx2">
                        <a:lumMod val="50000"/>
                      </a:schemeClr>
                    </a:solidFill>
                  </a:rPr>
                  <a:t>А</a:t>
                </a:r>
                <a:r>
                  <a:rPr lang="ru-RU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лфавитная</a:t>
                </a:r>
                <a:endParaRPr lang="ru-RU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:endParaRPr lang="ru-RU" dirty="0"/>
              </a:p>
            </p:txBody>
          </p:sp>
          <p:sp>
            <p:nvSpPr>
              <p:cNvPr id="7" name="Скругленный прямоугольник 6"/>
              <p:cNvSpPr/>
              <p:nvPr/>
            </p:nvSpPr>
            <p:spPr>
              <a:xfrm>
                <a:off x="3786182" y="3143248"/>
                <a:ext cx="1500198" cy="4286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Десятичная</a:t>
                </a:r>
                <a:endParaRPr lang="ru-RU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:endParaRPr lang="ru-RU" dirty="0"/>
              </a:p>
            </p:txBody>
          </p:sp>
          <p:sp>
            <p:nvSpPr>
              <p:cNvPr id="8" name="Скругленный прямоугольник 7"/>
              <p:cNvSpPr/>
              <p:nvPr/>
            </p:nvSpPr>
            <p:spPr>
              <a:xfrm>
                <a:off x="5500694" y="3143248"/>
                <a:ext cx="1500198" cy="4286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Линейная</a:t>
                </a:r>
                <a:endParaRPr lang="ru-RU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:endParaRPr lang="ru-RU" dirty="0"/>
              </a:p>
            </p:txBody>
          </p:sp>
          <p:sp>
            <p:nvSpPr>
              <p:cNvPr id="9" name="Скругленный прямоугольник 8"/>
              <p:cNvSpPr/>
              <p:nvPr/>
            </p:nvSpPr>
            <p:spPr>
              <a:xfrm>
                <a:off x="7215206" y="3143248"/>
                <a:ext cx="1500198" cy="4286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lang="ru-RU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Предметная</a:t>
                </a:r>
                <a:endParaRPr lang="ru-RU" dirty="0" smtClean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:endParaRPr lang="ru-RU" dirty="0"/>
              </a:p>
            </p:txBody>
          </p:sp>
          <p:cxnSp>
            <p:nvCxnSpPr>
              <p:cNvPr id="15" name="Прямая со стрелкой 14"/>
              <p:cNvCxnSpPr>
                <a:stCxn id="2" idx="2"/>
                <a:endCxn id="4" idx="0"/>
              </p:cNvCxnSpPr>
              <p:nvPr/>
            </p:nvCxnSpPr>
            <p:spPr>
              <a:xfrm rot="16200000" flipH="1">
                <a:off x="5054207" y="53554"/>
                <a:ext cx="785818" cy="210742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>
                <a:stCxn id="2" idx="2"/>
                <a:endCxn id="3" idx="0"/>
              </p:cNvCxnSpPr>
              <p:nvPr/>
            </p:nvCxnSpPr>
            <p:spPr>
              <a:xfrm rot="5400000">
                <a:off x="2893207" y="-24"/>
                <a:ext cx="785818" cy="221457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 стрелкой 19"/>
              <p:cNvCxnSpPr>
                <a:stCxn id="4" idx="2"/>
                <a:endCxn id="6" idx="0"/>
              </p:cNvCxnSpPr>
              <p:nvPr/>
            </p:nvCxnSpPr>
            <p:spPr>
              <a:xfrm rot="5400000">
                <a:off x="4232671" y="875092"/>
                <a:ext cx="785818" cy="375049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 стрелкой 21"/>
              <p:cNvCxnSpPr>
                <a:stCxn id="4" idx="2"/>
                <a:endCxn id="7" idx="0"/>
              </p:cNvCxnSpPr>
              <p:nvPr/>
            </p:nvCxnSpPr>
            <p:spPr>
              <a:xfrm rot="5400000">
                <a:off x="5125646" y="1768067"/>
                <a:ext cx="785818" cy="196454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 стрелкой 23"/>
              <p:cNvCxnSpPr>
                <a:stCxn id="4" idx="2"/>
                <a:endCxn id="8" idx="0"/>
              </p:cNvCxnSpPr>
              <p:nvPr/>
            </p:nvCxnSpPr>
            <p:spPr>
              <a:xfrm rot="5400000">
                <a:off x="5982902" y="2625323"/>
                <a:ext cx="785818" cy="25003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5"/>
              <p:cNvCxnSpPr>
                <a:stCxn id="4" idx="2"/>
                <a:endCxn id="9" idx="0"/>
              </p:cNvCxnSpPr>
              <p:nvPr/>
            </p:nvCxnSpPr>
            <p:spPr>
              <a:xfrm rot="16200000" flipH="1">
                <a:off x="6840157" y="2018099"/>
                <a:ext cx="785818" cy="146447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85720" y="500042"/>
            <a:ext cx="864399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16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0" b="1" dirty="0" smtClean="0">
                <a:solidFill>
                  <a:schemeClr val="tx2">
                    <a:lumMod val="75000"/>
                  </a:schemeClr>
                </a:solidFill>
              </a:rPr>
              <a:t>Правила составления </a:t>
            </a:r>
            <a:r>
              <a:rPr lang="ru-RU" sz="160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к</a:t>
            </a:r>
            <a:r>
              <a:rPr kumimoji="0" lang="ru-RU" sz="16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лассификации</a:t>
            </a:r>
            <a:r>
              <a:rPr kumimoji="0" lang="ru-RU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428596" y="1214422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357159" y="1285860"/>
            <a:ext cx="8429626" cy="5162443"/>
            <a:chOff x="229" y="1191"/>
            <a:chExt cx="5310" cy="4095"/>
          </a:xfrm>
        </p:grpSpPr>
        <p:sp>
          <p:nvSpPr>
            <p:cNvPr id="5" name="Text Box 47"/>
            <p:cNvSpPr txBox="1">
              <a:spLocks noChangeArrowheads="1"/>
            </p:cNvSpPr>
            <p:nvPr/>
          </p:nvSpPr>
          <p:spPr bwMode="auto">
            <a:xfrm>
              <a:off x="589" y="1258"/>
              <a:ext cx="4950" cy="4028"/>
            </a:xfrm>
            <a:prstGeom prst="rect">
              <a:avLst/>
            </a:prstGeom>
            <a:solidFill>
              <a:srgbClr val="D1D1FF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 eaLnBrk="0" hangingPunct="0">
                <a:spcBef>
                  <a:spcPct val="50000"/>
                </a:spcBef>
                <a:buFont typeface="+mj-lt"/>
                <a:buAutoNum type="arabicPeriod"/>
              </a:pPr>
              <a:r>
                <a:rPr lang="ru-RU" sz="2400" b="1" dirty="0" smtClean="0">
                  <a:solidFill>
                    <a:schemeClr val="tx2">
                      <a:lumMod val="50000"/>
                    </a:schemeClr>
                  </a:solidFill>
                </a:rPr>
                <a:t>В одной и той же классификации необходимо применять одно и то же </a:t>
              </a:r>
              <a:r>
                <a:rPr lang="ru-RU" sz="2400" b="1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основание</a:t>
              </a:r>
              <a:r>
                <a:rPr lang="ru-RU" sz="2400" b="1" dirty="0" smtClean="0">
                  <a:solidFill>
                    <a:schemeClr val="tx2">
                      <a:lumMod val="50000"/>
                    </a:schemeClr>
                  </a:solidFill>
                </a:rPr>
                <a:t>.</a:t>
              </a:r>
            </a:p>
            <a:p>
              <a:pPr marL="457200" indent="-457200" eaLnBrk="0" hangingPunct="0">
                <a:spcBef>
                  <a:spcPct val="50000"/>
                </a:spcBef>
                <a:buFont typeface="+mj-lt"/>
                <a:buAutoNum type="arabicPeriod"/>
              </a:pPr>
              <a:r>
                <a:rPr lang="ru-RU" sz="2400" b="1" dirty="0">
                  <a:solidFill>
                    <a:schemeClr val="tx2">
                      <a:lumMod val="50000"/>
                    </a:schemeClr>
                  </a:solidFill>
                </a:rPr>
                <a:t>Объем членов классификации должен равняться объему классифицируемого класса (</a:t>
              </a:r>
              <a:r>
                <a:rPr lang="ru-RU" sz="2400" b="1" i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соразмерность деления</a:t>
              </a:r>
              <a:r>
                <a:rPr lang="ru-RU" sz="2400" b="1" dirty="0" smtClean="0">
                  <a:solidFill>
                    <a:schemeClr val="tx2">
                      <a:lumMod val="50000"/>
                    </a:schemeClr>
                  </a:solidFill>
                </a:rPr>
                <a:t>)</a:t>
              </a:r>
            </a:p>
            <a:p>
              <a:pPr marL="457200" indent="-457200" eaLnBrk="0" hangingPunct="0">
                <a:spcBef>
                  <a:spcPct val="50000"/>
                </a:spcBef>
                <a:buFont typeface="+mj-lt"/>
                <a:buAutoNum type="arabicPeriod"/>
              </a:pPr>
              <a:r>
                <a:rPr lang="ru-RU" sz="2400" b="1" dirty="0">
                  <a:solidFill>
                    <a:schemeClr val="tx2">
                      <a:lumMod val="50000"/>
                    </a:schemeClr>
                  </a:solidFill>
                </a:rPr>
                <a:t>Члены классификации должны </a:t>
              </a:r>
              <a:r>
                <a:rPr lang="ru-RU" sz="2400" b="1" i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взаимно исключать </a:t>
              </a:r>
              <a:r>
                <a:rPr lang="ru-RU" sz="2400" b="1" dirty="0">
                  <a:solidFill>
                    <a:schemeClr val="tx2">
                      <a:lumMod val="50000"/>
                    </a:schemeClr>
                  </a:solidFill>
                </a:rPr>
                <a:t>друг друга; это значит, что ни один из них не должен входить в </a:t>
              </a:r>
              <a:r>
                <a:rPr lang="ru-RU" sz="2400" b="1" dirty="0" smtClean="0">
                  <a:solidFill>
                    <a:schemeClr val="tx2">
                      <a:lumMod val="50000"/>
                    </a:schemeClr>
                  </a:solidFill>
                </a:rPr>
                <a:t>объем </a:t>
              </a:r>
              <a:r>
                <a:rPr lang="ru-RU" sz="2400" b="1" dirty="0">
                  <a:solidFill>
                    <a:schemeClr val="tx2">
                      <a:lumMod val="50000"/>
                    </a:schemeClr>
                  </a:solidFill>
                </a:rPr>
                <a:t>другого </a:t>
              </a:r>
              <a:r>
                <a:rPr lang="ru-RU" sz="2400" b="1" dirty="0" smtClean="0">
                  <a:solidFill>
                    <a:schemeClr val="tx2">
                      <a:lumMod val="50000"/>
                    </a:schemeClr>
                  </a:solidFill>
                </a:rPr>
                <a:t>класса</a:t>
              </a:r>
              <a:endParaRPr lang="en-US" sz="2400" b="1" dirty="0" smtClean="0">
                <a:solidFill>
                  <a:schemeClr val="tx2">
                    <a:lumMod val="50000"/>
                  </a:schemeClr>
                </a:solidFill>
              </a:endParaRPr>
            </a:p>
            <a:p>
              <a:pPr marL="457200" indent="-457200" eaLnBrk="0" hangingPunct="0">
                <a:spcBef>
                  <a:spcPct val="50000"/>
                </a:spcBef>
                <a:buFont typeface="+mj-lt"/>
                <a:buAutoNum type="arabicPeriod"/>
              </a:pPr>
              <a:r>
                <a:rPr lang="ru-RU" sz="2400" b="1" dirty="0" smtClean="0">
                  <a:solidFill>
                    <a:schemeClr val="tx2">
                      <a:lumMod val="50000"/>
                    </a:schemeClr>
                  </a:solidFill>
                </a:rPr>
                <a:t>Подразделение </a:t>
              </a:r>
              <a:r>
                <a:rPr lang="ru-RU" sz="2400" b="1" dirty="0">
                  <a:solidFill>
                    <a:schemeClr val="tx2">
                      <a:lumMod val="50000"/>
                    </a:schemeClr>
                  </a:solidFill>
                </a:rPr>
                <a:t>на подклассы должно быть </a:t>
              </a:r>
              <a:r>
                <a:rPr lang="ru-RU" sz="2400" b="1" i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непрерывным</a:t>
              </a:r>
              <a:r>
                <a:rPr lang="ru-RU" sz="2400" b="1" dirty="0">
                  <a:solidFill>
                    <a:schemeClr val="tx2">
                      <a:lumMod val="50000"/>
                    </a:schemeClr>
                  </a:solidFill>
                </a:rPr>
                <a:t>, т. е. необходимо брать ближайший подкласс и не перескакивать в более отдаленный </a:t>
              </a:r>
              <a:r>
                <a:rPr lang="ru-RU" sz="2400" b="1" dirty="0" smtClean="0">
                  <a:solidFill>
                    <a:schemeClr val="tx2">
                      <a:lumMod val="50000"/>
                    </a:schemeClr>
                  </a:solidFill>
                </a:rPr>
                <a:t>подкласс.</a:t>
              </a:r>
              <a:endParaRPr lang="ru-RU" sz="2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6" name="Oval 48"/>
            <p:cNvSpPr>
              <a:spLocks noChangeArrowheads="1"/>
            </p:cNvSpPr>
            <p:nvPr/>
          </p:nvSpPr>
          <p:spPr bwMode="auto">
            <a:xfrm>
              <a:off x="229" y="1191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ru-RU" sz="4400" b="1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214290"/>
          <a:ext cx="8572544" cy="6290940"/>
        </p:xfrm>
        <a:graphic>
          <a:graphicData uri="http://schemas.openxmlformats.org/drawingml/2006/table">
            <a:tbl>
              <a:tblPr/>
              <a:tblGrid>
                <a:gridCol w="676883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423051"/>
                <a:gridCol w="280743"/>
              </a:tblGrid>
              <a:tr h="133978">
                <a:tc gridSpan="20">
                  <a:txBody>
                    <a:bodyPr/>
                    <a:lstStyle/>
                    <a:p>
                      <a:pPr algn="ctr"/>
                      <a:r>
                        <a:rPr lang="ru-RU" sz="3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Периодическая система </a:t>
                      </a:r>
                      <a:r>
                        <a:rPr lang="ru-RU" sz="3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элементов</a:t>
                      </a:r>
                      <a:endParaRPr lang="ru-RU" sz="3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7956"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'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hlinkClick r:id="rId2" action="ppaction://hlinkfile" tooltip="Щелочные металлы"/>
                        </a:rPr>
                        <a:t>IA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hlinkClick r:id="rId3" action="ppaction://hlinkfile" tooltip="Щелочноземельные металлы"/>
                        </a:rPr>
                        <a:t>IIA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IIIB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IVB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VB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VIB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VIIB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----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VIIIB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----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IIB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IIIA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IVA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hlinkClick r:id="rId4" action="ppaction://hlinkfile" tooltip="Пниктогены (страница отсутствует)"/>
                        </a:rPr>
                        <a:t>VA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hlinkClick r:id="rId5" action="ppaction://hlinkfile" tooltip="Халькогены"/>
                        </a:rPr>
                        <a:t>VIA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hlinkClick r:id="rId6" action="ppaction://hlinkfile" tooltip="Галогены"/>
                        </a:rPr>
                        <a:t>VIIA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hlinkClick r:id="rId7" action="ppaction://hlinkfile" tooltip="Инертные газы"/>
                        </a:rPr>
                        <a:t>VIIIA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</a:tcPr>
                </a:tc>
              </a:tr>
              <a:tr h="267956"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hlinkClick r:id="rId8" action="ppaction://hlinkfile" tooltip="Период периодической системы"/>
                        </a:rPr>
                        <a:t>Период</a:t>
                      </a:r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</a:tcPr>
                </a:tc>
              </a:tr>
              <a:tr h="267956">
                <a:tc>
                  <a:txBody>
                    <a:bodyPr/>
                    <a:lstStyle/>
                    <a:p>
                      <a:pPr algn="ctr"/>
                      <a:r>
                        <a:rPr lang="ru-RU" sz="1600" b="1"/>
                        <a:t>1</a:t>
                      </a:r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9" action="ppaction://hlinkfile" tooltip="Водород"/>
                        </a:rPr>
                        <a:t>H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" action="ppaction://hlinkfile" tooltip="Гелий"/>
                        </a:rPr>
                        <a:t>He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</a:tcPr>
                </a:tc>
              </a:tr>
              <a:tr h="267956">
                <a:tc>
                  <a:txBody>
                    <a:bodyPr/>
                    <a:lstStyle/>
                    <a:p>
                      <a:pPr algn="ctr"/>
                      <a:r>
                        <a:rPr lang="ru-RU" sz="1600" b="1"/>
                        <a:t>2</a:t>
                      </a:r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1" action="ppaction://hlinkfile" tooltip="Литий"/>
                        </a:rPr>
                        <a:t>Li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" action="ppaction://hlinkfile" tooltip="Бериллий"/>
                        </a:rPr>
                        <a:t>Be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3" action="ppaction://hlinkfile" tooltip="Бор (элемент)"/>
                        </a:rPr>
                        <a:t>B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4" action="ppaction://hlinkfile" tooltip="Углерод"/>
                        </a:rPr>
                        <a:t>C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5" action="ppaction://hlinkfile" tooltip="Азот"/>
                        </a:rPr>
                        <a:t>N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6" action="ppaction://hlinkfile" tooltip="Кислород"/>
                        </a:rPr>
                        <a:t>O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7" action="ppaction://hlinkfile" tooltip="Фтор"/>
                        </a:rPr>
                        <a:t>F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10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8" action="ppaction://hlinkfile" tooltip="Неон"/>
                        </a:rPr>
                        <a:t>Ne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</a:tcPr>
                </a:tc>
              </a:tr>
              <a:tr h="267956">
                <a:tc>
                  <a:txBody>
                    <a:bodyPr/>
                    <a:lstStyle/>
                    <a:p>
                      <a:pPr algn="ctr"/>
                      <a:r>
                        <a:rPr lang="ru-RU" sz="1600" b="1"/>
                        <a:t>3</a:t>
                      </a:r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11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9" action="ppaction://hlinkfile" tooltip="Натрий"/>
                        </a:rPr>
                        <a:t>Na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0" action="ppaction://hlinkfile" tooltip="Магний"/>
                        </a:rPr>
                        <a:t>Mg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13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1" action="ppaction://hlinkfile" tooltip="Алюминий"/>
                        </a:rPr>
                        <a:t>Al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2" action="ppaction://hlinkfile" tooltip="Кремний"/>
                        </a:rPr>
                        <a:t>Si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15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3" action="ppaction://hlinkfile" tooltip="Фосфор"/>
                        </a:rPr>
                        <a:t>P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16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4" action="ppaction://hlinkfile" tooltip="Сера"/>
                        </a:rPr>
                        <a:t>S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17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5" action="ppaction://hlinkfile" tooltip="Хлор"/>
                        </a:rPr>
                        <a:t>Cl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6" action="ppaction://hlinkfile" tooltip="Аргон"/>
                        </a:rPr>
                        <a:t>Ar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</a:tcPr>
                </a:tc>
              </a:tr>
              <a:tr h="267956">
                <a:tc>
                  <a:txBody>
                    <a:bodyPr/>
                    <a:lstStyle/>
                    <a:p>
                      <a:pPr algn="ctr"/>
                      <a:r>
                        <a:rPr lang="ru-RU" sz="1600" b="1"/>
                        <a:t>4</a:t>
                      </a:r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19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7" action="ppaction://hlinkfile" tooltip="Калий"/>
                        </a:rPr>
                        <a:t>K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20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8" action="ppaction://hlinkfile" tooltip="Кальций"/>
                        </a:rPr>
                        <a:t>Ca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21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29" action="ppaction://hlinkfile" tooltip="Скандий"/>
                        </a:rPr>
                        <a:t>Sc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30" action="ppaction://hlinkfile" tooltip="Титан (элемент)"/>
                        </a:rPr>
                        <a:t>Ti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23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31" action="ppaction://hlinkfile" tooltip="Ванадий"/>
                        </a:rPr>
                        <a:t>V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24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32" action="ppaction://hlinkfile" tooltip="Хром"/>
                        </a:rPr>
                        <a:t>Cr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25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33" action="ppaction://hlinkfile" tooltip="Марганец"/>
                        </a:rPr>
                        <a:t>Mn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26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34" action="ppaction://hlinkfile" tooltip="Железо"/>
                        </a:rPr>
                        <a:t>Fe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27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35" action="ppaction://hlinkfile" tooltip="Кобальт"/>
                        </a:rPr>
                        <a:t>Co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28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36" action="ppaction://hlinkfile" tooltip="Никель"/>
                        </a:rPr>
                        <a:t>Ni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29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37" action="ppaction://hlinkfile" tooltip="Медь"/>
                        </a:rPr>
                        <a:t>Cu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  <a:br>
                        <a:rPr lang="en-US" sz="1600" dirty="0"/>
                      </a:br>
                      <a:r>
                        <a:rPr lang="en-US" sz="1600" dirty="0">
                          <a:hlinkClick r:id="rId38" action="ppaction://hlinkfile" tooltip="Цинк"/>
                        </a:rPr>
                        <a:t>Zn</a:t>
                      </a:r>
                      <a:endParaRPr 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31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39" action="ppaction://hlinkfile" tooltip="Галлий"/>
                        </a:rPr>
                        <a:t>Ga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0" action="ppaction://hlinkfile" tooltip="Германий"/>
                        </a:rPr>
                        <a:t>Ge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33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1" action="ppaction://hlinkfile" tooltip="Мышьяк"/>
                        </a:rPr>
                        <a:t>As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34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2" action="ppaction://hlinkfile" tooltip="Селен"/>
                        </a:rPr>
                        <a:t>Se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35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3" action="ppaction://hlinkfile" tooltip="Бром"/>
                        </a:rPr>
                        <a:t>Br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36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4" action="ppaction://hlinkfile" tooltip="Криптон"/>
                        </a:rPr>
                        <a:t>Kr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</a:tcPr>
                </a:tc>
              </a:tr>
              <a:tr h="401934">
                <a:tc>
                  <a:txBody>
                    <a:bodyPr/>
                    <a:lstStyle/>
                    <a:p>
                      <a:pPr algn="ctr"/>
                      <a:r>
                        <a:rPr lang="ru-RU" sz="1600" b="1"/>
                        <a:t>5</a:t>
                      </a:r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37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5" action="ppaction://hlinkfile" tooltip="Рубидий"/>
                        </a:rPr>
                        <a:t>Rb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38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6" action="ppaction://hlinkfile" tooltip="Стронций"/>
                        </a:rPr>
                        <a:t>Sr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39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7" action="ppaction://hlinkfile" tooltip="Иттрий"/>
                        </a:rPr>
                        <a:t>Y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40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8" action="ppaction://hlinkfile" tooltip="Цирконий"/>
                        </a:rPr>
                        <a:t>Zr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41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49" action="ppaction://hlinkfile" tooltip="Ниобий"/>
                        </a:rPr>
                        <a:t>Nb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50" action="ppaction://hlinkfile" tooltip="Молибден"/>
                        </a:rPr>
                        <a:t>Mo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(43)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51" action="ppaction://hlinkfile" tooltip="Технеций"/>
                        </a:rPr>
                        <a:t>Tc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44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52" action="ppaction://hlinkfile" tooltip="Рутений"/>
                        </a:rPr>
                        <a:t>Ru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45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53" action="ppaction://hlinkfile" tooltip="Родий"/>
                        </a:rPr>
                        <a:t>Rh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46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54" action="ppaction://hlinkfile" tooltip="Палладий (элемент)"/>
                        </a:rPr>
                        <a:t>Pd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47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55" action="ppaction://hlinkfile" tooltip="Серебро"/>
                        </a:rPr>
                        <a:t>Ag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</a:t>
                      </a:r>
                      <a:br>
                        <a:rPr lang="en-US" sz="1600" dirty="0"/>
                      </a:br>
                      <a:r>
                        <a:rPr lang="en-US" sz="1600" dirty="0" err="1">
                          <a:hlinkClick r:id="rId56" action="ppaction://hlinkfile" tooltip="Кадмий"/>
                        </a:rPr>
                        <a:t>Cd</a:t>
                      </a:r>
                      <a:endParaRPr 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49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57" action="ppaction://hlinkfile" tooltip="Индий"/>
                        </a:rPr>
                        <a:t>In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50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58" action="ppaction://hlinkfile" tooltip="Олово"/>
                        </a:rPr>
                        <a:t>Sn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51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59" action="ppaction://hlinkfile" tooltip="Сурьма"/>
                        </a:rPr>
                        <a:t>Sb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0" action="ppaction://hlinkfile" tooltip="Теллур"/>
                        </a:rPr>
                        <a:t>Te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53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1" action="ppaction://hlinkfile" tooltip="Йод"/>
                        </a:rPr>
                        <a:t>I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54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2" action="ppaction://hlinkfile" tooltip="Ксенон"/>
                        </a:rPr>
                        <a:t>Xe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</a:tcPr>
                </a:tc>
              </a:tr>
              <a:tr h="401934">
                <a:tc>
                  <a:txBody>
                    <a:bodyPr/>
                    <a:lstStyle/>
                    <a:p>
                      <a:pPr algn="ctr"/>
                      <a:r>
                        <a:rPr lang="ru-RU" sz="1600" b="1"/>
                        <a:t>6</a:t>
                      </a:r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55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3" action="ppaction://hlinkfile" tooltip="Цезий"/>
                        </a:rPr>
                        <a:t>Cs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56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4" action="ppaction://hlinkfile" tooltip="Барий"/>
                        </a:rPr>
                        <a:t>Ba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*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5" action="ppaction://hlinkfile" tooltip="Гафний"/>
                        </a:rPr>
                        <a:t>Hf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73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6" action="ppaction://hlinkfile" tooltip="Тантал (элемент)"/>
                        </a:rPr>
                        <a:t>Ta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74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7" action="ppaction://hlinkfile" tooltip="Вольфрам"/>
                        </a:rPr>
                        <a:t>W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75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8" action="ppaction://hlinkfile" tooltip="Рений"/>
                        </a:rPr>
                        <a:t>Re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76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69" action="ppaction://hlinkfile" tooltip="Осмий"/>
                        </a:rPr>
                        <a:t>Os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77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70" action="ppaction://hlinkfile" tooltip="Иридий"/>
                        </a:rPr>
                        <a:t>Ir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78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71" action="ppaction://hlinkfile" tooltip="Платина"/>
                        </a:rPr>
                        <a:t>Pt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79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72" action="ppaction://hlinkfile" tooltip="Золото"/>
                        </a:rPr>
                        <a:t>Au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80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73" action="ppaction://hlinkfile" tooltip="Ртуть"/>
                        </a:rPr>
                        <a:t>Hg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81</a:t>
                      </a:r>
                      <a:br>
                        <a:rPr lang="en-US" sz="1600" dirty="0"/>
                      </a:br>
                      <a:r>
                        <a:rPr lang="en-US" sz="1600" dirty="0" err="1">
                          <a:hlinkClick r:id="rId74" action="ppaction://hlinkfile" tooltip="Таллий"/>
                        </a:rPr>
                        <a:t>Tl</a:t>
                      </a:r>
                      <a:endParaRPr 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75" action="ppaction://hlinkfile" tooltip="Свинец"/>
                        </a:rPr>
                        <a:t>Pb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83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76" action="ppaction://hlinkfile" tooltip="Висмут"/>
                        </a:rPr>
                        <a:t>Bi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84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77" action="ppaction://hlinkfile" tooltip="Полоний"/>
                        </a:rPr>
                        <a:t>Po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(85)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78" action="ppaction://hlinkfile" tooltip="Астат"/>
                        </a:rPr>
                        <a:t>At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86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79" action="ppaction://hlinkfile" tooltip="Радон"/>
                        </a:rPr>
                        <a:t>Rn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</a:tcPr>
                </a:tc>
              </a:tr>
              <a:tr h="535912">
                <a:tc>
                  <a:txBody>
                    <a:bodyPr/>
                    <a:lstStyle/>
                    <a:p>
                      <a:pPr algn="ctr"/>
                      <a:r>
                        <a:rPr lang="ru-RU" sz="1600" b="1"/>
                        <a:t>7</a:t>
                      </a:r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87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0" action="ppaction://hlinkfile" tooltip="Франций"/>
                        </a:rPr>
                        <a:t>Fr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88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1" action="ppaction://hlinkfile" tooltip="Радий"/>
                        </a:rPr>
                        <a:t>Ra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E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/>
                        <a:t>**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(104)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2" action="ppaction://hlinkfile" tooltip="Резерфордий"/>
                        </a:rPr>
                        <a:t>Rf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(105)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3" action="ppaction://hlinkfile" tooltip="Дубний"/>
                        </a:rPr>
                        <a:t>Db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(106)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4" action="ppaction://hlinkfile" tooltip="Сиборгий"/>
                        </a:rPr>
                        <a:t>Sg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(107)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5" action="ppaction://hlinkfile" tooltip="Борий"/>
                        </a:rPr>
                        <a:t>Bh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(108)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6" action="ppaction://hlinkfile" tooltip="Хассий"/>
                        </a:rPr>
                        <a:t>Hs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(109)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7" action="ppaction://hlinkfile" tooltip="Мейтнерий"/>
                        </a:rPr>
                        <a:t>Mt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(110)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8" action="ppaction://hlinkfile" tooltip="Дармштадтий"/>
                        </a:rPr>
                        <a:t>Ds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(111)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89" action="ppaction://hlinkfile" tooltip="Рентгений"/>
                        </a:rPr>
                        <a:t>Rg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(112)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90" action="ppaction://hlinkfile" tooltip="Унунбий"/>
                        </a:rPr>
                        <a:t>Uub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(113)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91" action="ppaction://hlinkfile" tooltip="Унунтрий"/>
                        </a:rPr>
                        <a:t>Uut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(114)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92" action="ppaction://hlinkfile" tooltip="Унунквадий"/>
                        </a:rPr>
                        <a:t>Uuq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(115)</a:t>
                      </a:r>
                      <a:br>
                        <a:rPr lang="en-US" sz="1600" dirty="0"/>
                      </a:br>
                      <a:r>
                        <a:rPr lang="en-US" sz="1600" dirty="0" err="1">
                          <a:hlinkClick r:id="rId93" action="ppaction://hlinkfile" tooltip="Унунпентий"/>
                        </a:rPr>
                        <a:t>Uup</a:t>
                      </a:r>
                      <a:endParaRPr 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(116)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94" action="ppaction://hlinkfile" tooltip="Унунгексий"/>
                        </a:rPr>
                        <a:t>Uuh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(117)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95" action="ppaction://hlinkfile" tooltip="Унунсептий"/>
                        </a:rPr>
                        <a:t>Uus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E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(118)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96" action="ppaction://hlinkfile" tooltip="Унуноктий"/>
                        </a:rPr>
                        <a:t>Uuo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FEF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</a:tcPr>
                </a:tc>
              </a:tr>
              <a:tr h="178637"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L>
                      <a:noFill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44659" marR="44659" marT="22330" marB="22330"/>
                </a:tc>
              </a:tr>
              <a:tr h="401934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hlinkClick r:id="rId97" action="ppaction://hlinkfile" tooltip="Лантаноиды"/>
                        </a:rPr>
                        <a:t>Лантаноиды</a:t>
                      </a:r>
                      <a:r>
                        <a:rPr lang="ru-RU" sz="1600"/>
                        <a:t> *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57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98" action="ppaction://hlinkfile" tooltip="Лантан"/>
                        </a:rPr>
                        <a:t>La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58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99" action="ppaction://hlinkfile" tooltip="Церий"/>
                        </a:rPr>
                        <a:t>Ce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59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0" action="ppaction://hlinkfile" tooltip="Празеодим"/>
                        </a:rPr>
                        <a:t>Pr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1" action="ppaction://hlinkfile" tooltip="Неодим"/>
                        </a:rPr>
                        <a:t>Nd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(61)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2" action="ppaction://hlinkfile" tooltip="Прометий"/>
                        </a:rPr>
                        <a:t>Pm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3" action="ppaction://hlinkfile" tooltip="Самарий"/>
                        </a:rPr>
                        <a:t>Sm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63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4" action="ppaction://hlinkfile" tooltip="Европий"/>
                        </a:rPr>
                        <a:t>Eu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64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5" action="ppaction://hlinkfile" tooltip="Гадолиний"/>
                        </a:rPr>
                        <a:t>Gd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65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6" action="ppaction://hlinkfile" tooltip="Тербий"/>
                        </a:rPr>
                        <a:t>Tb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66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7" action="ppaction://hlinkfile" tooltip="Диспрозий"/>
                        </a:rPr>
                        <a:t>Dy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67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8" action="ppaction://hlinkfile" tooltip="Гольмий"/>
                        </a:rPr>
                        <a:t>Ho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09" action="ppaction://hlinkfile" tooltip="Эрбий"/>
                        </a:rPr>
                        <a:t>Er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69</a:t>
                      </a:r>
                      <a:br>
                        <a:rPr lang="en-US" sz="1600" dirty="0"/>
                      </a:br>
                      <a:r>
                        <a:rPr lang="en-US" sz="1600" dirty="0">
                          <a:hlinkClick r:id="rId110" action="ppaction://hlinkfile" tooltip="Тулий"/>
                        </a:rPr>
                        <a:t>Tm</a:t>
                      </a:r>
                      <a:endParaRPr 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</a:t>
                      </a:r>
                      <a:br>
                        <a:rPr lang="en-US" sz="1600" dirty="0"/>
                      </a:br>
                      <a:r>
                        <a:rPr lang="en-US" sz="1600" dirty="0" err="1">
                          <a:hlinkClick r:id="rId111" action="ppaction://hlinkfile" tooltip="Иттербий"/>
                        </a:rPr>
                        <a:t>Yb</a:t>
                      </a:r>
                      <a:endParaRPr lang="en-US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71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12" action="ppaction://hlinkfile" tooltip="Лютеций"/>
                        </a:rPr>
                        <a:t>Lu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B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401934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hlinkClick r:id="rId113" action="ppaction://hlinkfile" tooltip="Актиноиды"/>
                        </a:rPr>
                        <a:t>Актиноиды</a:t>
                      </a:r>
                      <a:r>
                        <a:rPr lang="ru-RU" sz="1600"/>
                        <a:t> **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89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14" action="ppaction://hlinkfile" tooltip="Актиний"/>
                        </a:rPr>
                        <a:t>Ac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90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15" action="ppaction://hlinkfile" tooltip="Торий"/>
                        </a:rPr>
                        <a:t>Th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91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16" action="ppaction://hlinkfile" tooltip="Протактиний"/>
                        </a:rPr>
                        <a:t>Pa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92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17" action="ppaction://hlinkfile" tooltip="Уран (элемент)"/>
                        </a:rPr>
                        <a:t>U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(93)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18" action="ppaction://hlinkfile" tooltip="Нептуний"/>
                        </a:rPr>
                        <a:t>Np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(94)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19" action="ppaction://hlinkfile" tooltip="Плутоний"/>
                        </a:rPr>
                        <a:t>Pu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(95)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0" action="ppaction://hlinkfile" tooltip="Америций"/>
                        </a:rPr>
                        <a:t>Am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(96)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1" action="ppaction://hlinkfile" tooltip="Кюрий"/>
                        </a:rPr>
                        <a:t>Cm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(97)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2" action="ppaction://hlinkfile" tooltip="Берклий"/>
                        </a:rPr>
                        <a:t>Bk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(98)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3" action="ppaction://hlinkfile" tooltip="Калифорний"/>
                        </a:rPr>
                        <a:t>Cf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(99)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4" action="ppaction://hlinkfile" tooltip="Эйнштейний"/>
                        </a:rPr>
                        <a:t>Es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(100)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5" action="ppaction://hlinkfile" tooltip="Фермий"/>
                        </a:rPr>
                        <a:t>Fm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(101)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6" action="ppaction://hlinkfile" tooltip="Менделевий"/>
                        </a:rPr>
                        <a:t>Md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(102)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7" action="ppaction://hlinkfile" tooltip="Нобелий"/>
                        </a:rPr>
                        <a:t>No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(103)</a:t>
                      </a:r>
                      <a:br>
                        <a:rPr lang="en-US" sz="1600"/>
                      </a:br>
                      <a:r>
                        <a:rPr lang="en-US" sz="1600">
                          <a:hlinkClick r:id="rId128" action="ppaction://hlinkfile" tooltip="Лоуренсий"/>
                        </a:rPr>
                        <a:t>Lr</a:t>
                      </a:r>
                      <a:endParaRPr lang="en-US" sz="16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44659" marR="44659" marT="22330" marB="22330">
                    <a:lnL>
                      <a:noFill/>
                    </a:lnL>
                    <a:lnT>
                      <a:noFill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User\Pictures\19368687_1204452116_romanovuy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33363"/>
            <a:ext cx="6357982" cy="6391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 descr="C:\Users\User\Pictures\orig_enz-razvor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3357586" cy="6540753"/>
          </a:xfrm>
          <a:prstGeom prst="rect">
            <a:avLst/>
          </a:prstGeom>
          <a:noFill/>
        </p:spPr>
      </p:pic>
      <p:pic>
        <p:nvPicPr>
          <p:cNvPr id="4" name="Picture 3" descr="Модель-аппликация Классификация растений и животных"/>
          <p:cNvPicPr>
            <a:picLocks noChangeAspect="1" noChangeArrowheads="1"/>
          </p:cNvPicPr>
          <p:nvPr/>
        </p:nvPicPr>
        <p:blipFill>
          <a:blip r:embed="rId3"/>
          <a:srcRect l="46512"/>
          <a:stretch>
            <a:fillRect/>
          </a:stretch>
        </p:blipFill>
        <p:spPr bwMode="auto">
          <a:xfrm>
            <a:off x="3857620" y="428604"/>
            <a:ext cx="5000660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14290"/>
          <a:ext cx="8358247" cy="4502912"/>
        </p:xfrm>
        <a:graphic>
          <a:graphicData uri="http://schemas.openxmlformats.org/drawingml/2006/table">
            <a:tbl>
              <a:tblPr/>
              <a:tblGrid>
                <a:gridCol w="1000132"/>
                <a:gridCol w="1285884"/>
                <a:gridCol w="2286016"/>
                <a:gridCol w="1645688"/>
                <a:gridCol w="2140527"/>
              </a:tblGrid>
              <a:tr h="487680"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В приведенной таблице </a:t>
                      </a:r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система </a:t>
                      </a:r>
                      <a:r>
                        <a:rPr lang="ru-RU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классификации </a:t>
                      </a:r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                              типа</a:t>
                      </a:r>
                      <a:r>
                        <a:rPr lang="ru-RU" sz="2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 хордовые</a:t>
                      </a:r>
                      <a:r>
                        <a:rPr lang="ru-RU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. </a:t>
                      </a:r>
                      <a:endParaRPr lang="ru-RU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0" marR="0" marT="0" marB="0">
                    <a:lnL>
                      <a:noFill/>
                    </a:lnL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sz="600"/>
                    </a:p>
                  </a:txBody>
                  <a:tcPr marL="32512" marR="32512" marT="16256" marB="16256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 sz="600"/>
                    </a:p>
                  </a:txBody>
                  <a:tcPr marL="32512" marR="32512" marT="16256" marB="16256"/>
                </a:tc>
                <a:tc hMerge="1">
                  <a:txBody>
                    <a:bodyPr/>
                    <a:lstStyle/>
                    <a:p>
                      <a:endParaRPr lang="ru-RU" sz="600"/>
                    </a:p>
                  </a:txBody>
                  <a:tcPr marL="32512" marR="32512" marT="16256" marB="16256"/>
                </a:tc>
                <a:tc hMerge="1">
                  <a:txBody>
                    <a:bodyPr/>
                    <a:lstStyle/>
                    <a:p>
                      <a:endParaRPr lang="ru-RU" sz="600" dirty="0"/>
                    </a:p>
                  </a:txBody>
                  <a:tcPr marL="32512" marR="32512" marT="16256" marB="16256"/>
                </a:tc>
              </a:tr>
              <a:tr h="31292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Тип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Хордовые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Хордовые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Хордовые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Хордовые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</a:tr>
              <a:tr h="410464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Подтип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Позвоночные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Позвоночные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Позвоночные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Позвоночные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</a:tr>
              <a:tr h="605536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Класс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Костные рыбы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Земноводные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Млекопитающие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Млекопитающие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</a:tr>
              <a:tr h="410464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Отряд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Сельдеобразные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Бесхвостые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Хищные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Приматы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</a:tr>
              <a:tr h="312928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Семейство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Лососевые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Лягушковые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Кошачьи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Гоминиды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Род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Форели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Настоящие лягушки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Кошки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Люди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</a:tr>
              <a:tr h="605536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Вид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Форель ручьевая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Лягушка леопардовая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Кошка </a:t>
                      </a:r>
                      <a:endParaRPr lang="ru-RU" sz="16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домашняя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Человек </a:t>
                      </a:r>
                      <a:endParaRPr lang="ru-RU" sz="16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разумный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</a:tr>
              <a:tr h="410464">
                <a:tc>
                  <a:txBody>
                    <a:bodyPr/>
                    <a:lstStyle/>
                    <a:p>
                      <a:r>
                        <a:rPr lang="ru-RU" sz="16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Научное название</a:t>
                      </a: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Salmo trutta</a:t>
                      </a:r>
                      <a:endParaRPr lang="en-US" sz="1600" b="1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Rana pipiens</a:t>
                      </a:r>
                      <a:endParaRPr lang="en-US" sz="1600" b="1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Felis catus</a:t>
                      </a:r>
                      <a:endParaRPr lang="en-US" sz="1600" b="1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Homo </a:t>
                      </a:r>
                      <a:r>
                        <a:rPr lang="en-US" sz="16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sapiens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10160" marR="10160" marT="10160" marB="1016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 flip="none"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16200000" scaled="0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675</Words>
  <Application>Microsoft Office PowerPoint</Application>
  <PresentationFormat>Экран (4:3)</PresentationFormat>
  <Paragraphs>289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Image</vt:lpstr>
      <vt:lpstr>Урок №21.   Классификация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№21.   Классификация</dc:title>
  <dc:creator>Anatoly M Barahtin</dc:creator>
  <cp:lastModifiedBy>Anatoly M Barahtin</cp:lastModifiedBy>
  <cp:revision>37</cp:revision>
  <dcterms:created xsi:type="dcterms:W3CDTF">2009-03-10T19:51:00Z</dcterms:created>
  <dcterms:modified xsi:type="dcterms:W3CDTF">2009-03-11T22:20:09Z</dcterms:modified>
</cp:coreProperties>
</file>