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78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5B2-5DF8-4145-A28E-2AFF43A75FAA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721-2F24-4DCF-B1B7-18DAF8BA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5B2-5DF8-4145-A28E-2AFF43A75FAA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721-2F24-4DCF-B1B7-18DAF8BA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5B2-5DF8-4145-A28E-2AFF43A75FAA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721-2F24-4DCF-B1B7-18DAF8BA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5B2-5DF8-4145-A28E-2AFF43A75FAA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721-2F24-4DCF-B1B7-18DAF8BA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5B2-5DF8-4145-A28E-2AFF43A75FAA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721-2F24-4DCF-B1B7-18DAF8BA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5B2-5DF8-4145-A28E-2AFF43A75FAA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721-2F24-4DCF-B1B7-18DAF8BA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5B2-5DF8-4145-A28E-2AFF43A75FAA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721-2F24-4DCF-B1B7-18DAF8BA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5B2-5DF8-4145-A28E-2AFF43A75FAA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721-2F24-4DCF-B1B7-18DAF8BA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5B2-5DF8-4145-A28E-2AFF43A75FAA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721-2F24-4DCF-B1B7-18DAF8BA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5B2-5DF8-4145-A28E-2AFF43A75FAA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721-2F24-4DCF-B1B7-18DAF8BA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5B2-5DF8-4145-A28E-2AFF43A75FAA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721-2F24-4DCF-B1B7-18DAF8BA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DD5B2-5DF8-4145-A28E-2AFF43A75FAA}" type="datetimeFigureOut">
              <a:rPr lang="ru-RU" smtClean="0"/>
              <a:pPr/>
              <a:t>12.03.2009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B8721-2F24-4DCF-B1B7-18DAF8BA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Урок №23.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Форматирование-изменение формы представления документов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428596" y="1500174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4013" y="4008438"/>
            <a:ext cx="3330575" cy="19177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marL="452438" indent="-452438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Качество печати:</a:t>
            </a:r>
            <a:r>
              <a:rPr lang="ru-RU" sz="2400" b="0"/>
              <a:t/>
            </a:r>
            <a:br>
              <a:rPr lang="ru-RU" sz="2400" b="0"/>
            </a:br>
            <a:r>
              <a:rPr lang="ru-RU" sz="2400"/>
              <a:t>6</a:t>
            </a:r>
            <a:r>
              <a:rPr lang="en-US" sz="2400"/>
              <a:t>0</a:t>
            </a:r>
            <a:r>
              <a:rPr lang="ru-RU" sz="2400"/>
              <a:t>0</a:t>
            </a:r>
            <a:r>
              <a:rPr lang="en-US" sz="2400"/>
              <a:t>…</a:t>
            </a:r>
            <a:r>
              <a:rPr lang="ru-RU" sz="2400"/>
              <a:t>1200 </a:t>
            </a:r>
            <a:r>
              <a:rPr lang="en-US" sz="2400"/>
              <a:t>dpi</a:t>
            </a:r>
            <a:endParaRPr lang="ru-RU" sz="2400"/>
          </a:p>
          <a:p>
            <a:pPr marL="452438" indent="-452438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ч</a:t>
            </a:r>
            <a:r>
              <a:rPr lang="en-US" sz="2400">
                <a:solidFill>
                  <a:schemeClr val="accent2"/>
                </a:solidFill>
              </a:rPr>
              <a:t>/</a:t>
            </a:r>
            <a:r>
              <a:rPr lang="ru-RU" sz="2400">
                <a:solidFill>
                  <a:schemeClr val="accent2"/>
                </a:solidFill>
              </a:rPr>
              <a:t>б:</a:t>
            </a:r>
            <a:r>
              <a:rPr lang="ru-RU" sz="2400" b="0"/>
              <a:t> до </a:t>
            </a:r>
            <a:r>
              <a:rPr lang="ru-RU" sz="2400"/>
              <a:t>50</a:t>
            </a:r>
            <a:r>
              <a:rPr lang="ru-RU" sz="2400" b="0"/>
              <a:t> стр</a:t>
            </a:r>
            <a:r>
              <a:rPr lang="en-US" sz="2400" b="0"/>
              <a:t>/</a:t>
            </a:r>
            <a:r>
              <a:rPr lang="ru-RU" sz="2400" b="0"/>
              <a:t>мин</a:t>
            </a:r>
          </a:p>
          <a:p>
            <a:pPr marL="452438" indent="-452438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цвет:</a:t>
            </a:r>
            <a:r>
              <a:rPr lang="ru-RU" sz="2400" b="0"/>
              <a:t> до </a:t>
            </a:r>
            <a:r>
              <a:rPr lang="ru-RU" sz="2400"/>
              <a:t>25</a:t>
            </a:r>
            <a:r>
              <a:rPr lang="ru-RU" sz="2400" b="0"/>
              <a:t> стр</a:t>
            </a:r>
            <a:r>
              <a:rPr lang="en-US" sz="2400" b="0"/>
              <a:t>/</a:t>
            </a:r>
            <a:r>
              <a:rPr lang="ru-RU" sz="2400" b="0"/>
              <a:t>мин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Лазерные принтеры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89400" y="3984625"/>
            <a:ext cx="3848100" cy="13112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marL="177800" indent="-177800">
              <a:buFontTx/>
              <a:buChar char="•"/>
            </a:pPr>
            <a:r>
              <a:rPr lang="ru-RU" sz="2000" b="0"/>
              <a:t>становятся все дешевле</a:t>
            </a:r>
          </a:p>
          <a:p>
            <a:pPr marL="177800" indent="-177800">
              <a:buFontTx/>
              <a:buChar char="•"/>
            </a:pPr>
            <a:r>
              <a:rPr lang="ru-RU" sz="2000" b="0"/>
              <a:t>очень качественная печать</a:t>
            </a:r>
          </a:p>
          <a:p>
            <a:pPr marL="177800" indent="-177800">
              <a:buFontTx/>
              <a:buChar char="•"/>
            </a:pPr>
            <a:r>
              <a:rPr lang="ru-RU" sz="2000" b="0"/>
              <a:t>мало шумят</a:t>
            </a:r>
          </a:p>
          <a:p>
            <a:pPr marL="177800" indent="-177800">
              <a:buFontTx/>
              <a:buChar char="•"/>
            </a:pPr>
            <a:r>
              <a:rPr lang="ru-RU" sz="2000" b="0"/>
              <a:t>есть цветные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3657600" y="3954463"/>
            <a:ext cx="396875" cy="396875"/>
            <a:chOff x="2816" y="2458"/>
            <a:chExt cx="1728" cy="1728"/>
          </a:xfrm>
        </p:grpSpPr>
        <p:sp>
          <p:nvSpPr>
            <p:cNvPr id="9" name="Oval 8"/>
            <p:cNvSpPr>
              <a:spLocks noChangeAspect="1" noChangeArrowheads="1"/>
            </p:cNvSpPr>
            <p:nvPr/>
          </p:nvSpPr>
          <p:spPr bwMode="auto">
            <a:xfrm>
              <a:off x="2816" y="2458"/>
              <a:ext cx="1728" cy="17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" name="Group 9"/>
            <p:cNvGrpSpPr>
              <a:grpSpLocks noChangeAspect="1"/>
            </p:cNvGrpSpPr>
            <p:nvPr/>
          </p:nvGrpSpPr>
          <p:grpSpPr bwMode="auto">
            <a:xfrm>
              <a:off x="3051" y="2667"/>
              <a:ext cx="1299" cy="1299"/>
              <a:chOff x="3051" y="2667"/>
              <a:chExt cx="1299" cy="1299"/>
            </a:xfrm>
          </p:grpSpPr>
          <p:sp>
            <p:nvSpPr>
              <p:cNvPr id="12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3051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Rectangle 11"/>
              <p:cNvSpPr>
                <a:spLocks noChangeAspect="1" noChangeArrowheads="1"/>
              </p:cNvSpPr>
              <p:nvPr/>
            </p:nvSpPr>
            <p:spPr bwMode="auto">
              <a:xfrm rot="-5400000">
                <a:off x="3057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" name="Freeform 12"/>
            <p:cNvSpPr>
              <a:spLocks noChangeAspect="1"/>
            </p:cNvSpPr>
            <p:nvPr/>
          </p:nvSpPr>
          <p:spPr bwMode="auto">
            <a:xfrm>
              <a:off x="3048" y="2664"/>
              <a:ext cx="1302" cy="1299"/>
            </a:xfrm>
            <a:custGeom>
              <a:avLst/>
              <a:gdLst/>
              <a:ahLst/>
              <a:cxnLst>
                <a:cxn ang="0">
                  <a:pos x="3" y="438"/>
                </a:cxn>
                <a:cxn ang="0">
                  <a:pos x="444" y="438"/>
                </a:cxn>
                <a:cxn ang="0">
                  <a:pos x="444" y="0"/>
                </a:cxn>
                <a:cxn ang="0">
                  <a:pos x="870" y="0"/>
                </a:cxn>
                <a:cxn ang="0">
                  <a:pos x="870" y="441"/>
                </a:cxn>
                <a:cxn ang="0">
                  <a:pos x="1302" y="441"/>
                </a:cxn>
                <a:cxn ang="0">
                  <a:pos x="1302" y="864"/>
                </a:cxn>
                <a:cxn ang="0">
                  <a:pos x="870" y="864"/>
                </a:cxn>
                <a:cxn ang="0">
                  <a:pos x="870" y="1299"/>
                </a:cxn>
                <a:cxn ang="0">
                  <a:pos x="447" y="1299"/>
                </a:cxn>
                <a:cxn ang="0">
                  <a:pos x="447" y="867"/>
                </a:cxn>
                <a:cxn ang="0">
                  <a:pos x="0" y="867"/>
                </a:cxn>
                <a:cxn ang="0">
                  <a:pos x="3" y="438"/>
                </a:cxn>
              </a:cxnLst>
              <a:rect l="0" t="0" r="r" b="b"/>
              <a:pathLst>
                <a:path w="1302" h="1299">
                  <a:moveTo>
                    <a:pt x="3" y="438"/>
                  </a:moveTo>
                  <a:lnTo>
                    <a:pt x="444" y="438"/>
                  </a:lnTo>
                  <a:lnTo>
                    <a:pt x="444" y="0"/>
                  </a:lnTo>
                  <a:lnTo>
                    <a:pt x="870" y="0"/>
                  </a:lnTo>
                  <a:lnTo>
                    <a:pt x="870" y="441"/>
                  </a:lnTo>
                  <a:lnTo>
                    <a:pt x="1302" y="441"/>
                  </a:lnTo>
                  <a:lnTo>
                    <a:pt x="1302" y="864"/>
                  </a:lnTo>
                  <a:lnTo>
                    <a:pt x="870" y="864"/>
                  </a:lnTo>
                  <a:lnTo>
                    <a:pt x="870" y="1299"/>
                  </a:lnTo>
                  <a:lnTo>
                    <a:pt x="447" y="1299"/>
                  </a:lnTo>
                  <a:lnTo>
                    <a:pt x="447" y="867"/>
                  </a:lnTo>
                  <a:lnTo>
                    <a:pt x="0" y="867"/>
                  </a:lnTo>
                  <a:lnTo>
                    <a:pt x="3" y="43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 bwMode="auto">
          <a:xfrm>
            <a:off x="3649663" y="5240338"/>
            <a:ext cx="395287" cy="395287"/>
            <a:chOff x="552" y="2523"/>
            <a:chExt cx="1728" cy="1728"/>
          </a:xfrm>
        </p:grpSpPr>
        <p:sp>
          <p:nvSpPr>
            <p:cNvPr id="15" name="Oval 14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5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065588" y="5292725"/>
            <a:ext cx="4587875" cy="13112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marL="177800" indent="-177800">
              <a:buFontTx/>
              <a:buChar char="•"/>
            </a:pPr>
            <a:r>
              <a:rPr lang="ru-RU" sz="2000" b="0"/>
              <a:t>требовательны к бумаге</a:t>
            </a:r>
          </a:p>
          <a:p>
            <a:pPr marL="177800" indent="-177800">
              <a:buFontTx/>
              <a:buChar char="•"/>
            </a:pPr>
            <a:r>
              <a:rPr lang="ru-RU" sz="2000" b="0"/>
              <a:t>дорогие катриджи</a:t>
            </a:r>
          </a:p>
          <a:p>
            <a:pPr marL="177800" indent="-177800">
              <a:buFontTx/>
              <a:buChar char="•"/>
            </a:pPr>
            <a:r>
              <a:rPr lang="ru-RU" sz="2000" b="0"/>
              <a:t>потребляют много электроэнергии</a:t>
            </a:r>
          </a:p>
          <a:p>
            <a:pPr marL="177800" indent="-177800">
              <a:buFontTx/>
              <a:buChar char="•"/>
            </a:pPr>
            <a:r>
              <a:rPr lang="ru-RU" sz="2000" b="0"/>
              <a:t>цветные дорогие</a:t>
            </a:r>
          </a:p>
        </p:txBody>
      </p:sp>
      <p:pic>
        <p:nvPicPr>
          <p:cNvPr id="18" name="Picture 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2388" y="827088"/>
            <a:ext cx="4610100" cy="29527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</p:pic>
      <p:pic>
        <p:nvPicPr>
          <p:cNvPr id="19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1185863"/>
            <a:ext cx="2786063" cy="22288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Печать документа </a:t>
            </a:r>
            <a:endParaRPr lang="ru-RU" sz="4000" dirty="0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357158" y="785794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73633" b="57519"/>
          <a:stretch>
            <a:fillRect/>
          </a:stretch>
        </p:blipFill>
        <p:spPr bwMode="auto">
          <a:xfrm>
            <a:off x="785786" y="1000108"/>
            <a:ext cx="321471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7187" t="20703" r="45898" b="36816"/>
          <a:stretch>
            <a:fillRect/>
          </a:stretch>
        </p:blipFill>
        <p:spPr bwMode="auto">
          <a:xfrm>
            <a:off x="4357686" y="1000108"/>
            <a:ext cx="4214842" cy="388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14348" y="500036"/>
            <a:ext cx="7793038" cy="3214683"/>
            <a:chOff x="448" y="3616"/>
            <a:chExt cx="4909" cy="2025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742" y="3683"/>
              <a:ext cx="4615" cy="1958"/>
            </a:xfrm>
            <a:prstGeom prst="rect">
              <a:avLst/>
            </a:prstGeom>
            <a:solidFill>
              <a:srgbClr val="D1D1FF"/>
            </a:solidFill>
            <a:ln w="25400">
              <a:noFill/>
              <a:miter lim="800000"/>
              <a:headEnd/>
              <a:tailEnd/>
            </a:ln>
            <a:effectLst>
              <a:outerShdw dist="85194" dir="1593903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 dirty="0"/>
                <a:t>   </a:t>
              </a:r>
              <a:r>
                <a:rPr lang="ru-RU" sz="4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Вопросы и задания</a:t>
              </a:r>
            </a:p>
            <a:p>
              <a:pPr marL="457200" indent="-457200" eaLnBrk="0" hangingPunct="0">
                <a:spcBef>
                  <a:spcPct val="50000"/>
                </a:spcBef>
                <a:buFont typeface="+mj-lt"/>
                <a:buAutoNum type="arabicPeriod"/>
              </a:pPr>
              <a:r>
                <a:rPr lang="ru-RU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Выполните практическую работу №9                                (стр. учебника 162)</a:t>
              </a:r>
            </a:p>
            <a:p>
              <a:pPr marL="457200" indent="-457200" eaLnBrk="0" hangingPunct="0">
                <a:spcBef>
                  <a:spcPct val="50000"/>
                </a:spcBef>
                <a:buFont typeface="+mj-lt"/>
                <a:buAutoNum type="arabicPeriod"/>
              </a:pPr>
              <a:r>
                <a:rPr lang="ru-RU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Ответьте на вопросы на стр. учебника 94.</a:t>
              </a:r>
              <a:endPara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marL="457200" indent="-457200" eaLnBrk="0" hangingPunct="0">
                <a:spcBef>
                  <a:spcPct val="50000"/>
                </a:spcBef>
                <a:buFont typeface="+mj-lt"/>
                <a:buAutoNum type="arabicPeriod"/>
              </a:pPr>
              <a:r>
                <a:rPr lang="ru-RU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Домашнее задание § 2,9 (стр. 92-93); РТ: №49-стр. 82, №50-стр.83</a:t>
              </a:r>
              <a:endPara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448" y="361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ru-RU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285720" y="1142984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85728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Программы для работы с текстом. </a:t>
            </a:r>
            <a:endParaRPr lang="ru-RU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6347" t="5078" r="34179" b="44336"/>
          <a:stretch>
            <a:fillRect/>
          </a:stretch>
        </p:blipFill>
        <p:spPr bwMode="auto">
          <a:xfrm rot="20572360">
            <a:off x="4143372" y="1357298"/>
            <a:ext cx="4143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3662" r="1122" b="50195"/>
          <a:stretch>
            <a:fillRect/>
          </a:stretch>
        </p:blipFill>
        <p:spPr bwMode="auto">
          <a:xfrm>
            <a:off x="500034" y="3500438"/>
            <a:ext cx="7929586" cy="311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21240" t="22461" r="23828" b="20898"/>
          <a:stretch>
            <a:fillRect/>
          </a:stretch>
        </p:blipFill>
        <p:spPr bwMode="auto">
          <a:xfrm rot="739006">
            <a:off x="285720" y="1214422"/>
            <a:ext cx="33255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 l="26367" t="21484" r="12109" b="20898"/>
          <a:stretch>
            <a:fillRect/>
          </a:stretch>
        </p:blipFill>
        <p:spPr bwMode="auto">
          <a:xfrm rot="16200000">
            <a:off x="-499460" y="2642576"/>
            <a:ext cx="3356376" cy="235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Прямоугольник 37"/>
          <p:cNvSpPr/>
          <p:nvPr/>
        </p:nvSpPr>
        <p:spPr>
          <a:xfrm>
            <a:off x="500034" y="285728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Редактирование и форматирование </a:t>
            </a:r>
            <a:endParaRPr lang="ru-RU" sz="4000" dirty="0"/>
          </a:p>
        </p:txBody>
      </p:sp>
      <p:sp>
        <p:nvSpPr>
          <p:cNvPr id="39" name="Line 2"/>
          <p:cNvSpPr>
            <a:spLocks noChangeShapeType="1"/>
          </p:cNvSpPr>
          <p:nvPr/>
        </p:nvSpPr>
        <p:spPr bwMode="auto">
          <a:xfrm>
            <a:off x="357158" y="1214422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7" name="Group 49"/>
          <p:cNvGrpSpPr>
            <a:grpSpLocks/>
          </p:cNvGrpSpPr>
          <p:nvPr/>
        </p:nvGrpSpPr>
        <p:grpSpPr bwMode="auto">
          <a:xfrm>
            <a:off x="500034" y="1285861"/>
            <a:ext cx="8183563" cy="4793070"/>
            <a:chOff x="274" y="1191"/>
            <a:chExt cx="5155" cy="3802"/>
          </a:xfrm>
        </p:grpSpPr>
        <p:sp>
          <p:nvSpPr>
            <p:cNvPr id="48" name="Text Box 47"/>
            <p:cNvSpPr txBox="1">
              <a:spLocks noChangeArrowheads="1"/>
            </p:cNvSpPr>
            <p:nvPr/>
          </p:nvSpPr>
          <p:spPr bwMode="auto">
            <a:xfrm>
              <a:off x="568" y="1258"/>
              <a:ext cx="4861" cy="3735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</a:pPr>
              <a:r>
                <a:rPr lang="ru-RU" sz="2400" b="1" dirty="0"/>
                <a:t>  </a:t>
              </a: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ru-RU" sz="2400" b="1" u="sng" dirty="0" smtClean="0">
                  <a:solidFill>
                    <a:schemeClr val="tx2">
                      <a:lumMod val="75000"/>
                    </a:schemeClr>
                  </a:solidFill>
                </a:rPr>
                <a:t>Форматирование</a:t>
              </a: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ru-RU" sz="2400" dirty="0" smtClean="0"/>
                <a:t>— это оформление текста. Кроме текстовых символов форматированный текст содержит специальные невидимые коды, которые сообщают программе, как надо его отображать на экране и печатать на принтере: какой шрифт использовать, каким должно быть начертание и размер символов, как оформляются абзацы и заголовки.</a:t>
              </a:r>
            </a:p>
            <a:p>
              <a:pPr marL="180975" indent="-180975" eaLnBrk="0" hangingPunct="0">
                <a:spcBef>
                  <a:spcPct val="50000"/>
                </a:spcBef>
              </a:pPr>
              <a:r>
                <a:rPr lang="ru-RU" sz="2400" dirty="0"/>
                <a:t> </a:t>
              </a:r>
              <a:r>
                <a:rPr lang="ru-RU" sz="2400" dirty="0" smtClean="0"/>
                <a:t>  </a:t>
              </a:r>
              <a:r>
                <a:rPr lang="ru-RU" sz="2400" b="1" u="sng" dirty="0" smtClean="0">
                  <a:solidFill>
                    <a:schemeClr val="tx2">
                      <a:lumMod val="75000"/>
                    </a:schemeClr>
                  </a:solidFill>
                </a:rPr>
                <a:t>Редактирование</a:t>
              </a: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ru-RU" sz="2400" dirty="0" smtClean="0"/>
                <a:t>— преобразование, обеспечивающее добавление, удаление, перемещение или исправление содержания документа. Редактирование документа обычно производится путем добавления, удаления или перемещения символов или фрагментов текста.</a:t>
              </a:r>
              <a:endParaRPr lang="ru-RU" sz="2400" b="1" dirty="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74" y="1191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 b="1" dirty="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26562" t="21679" r="11181" b="20703"/>
          <a:stretch>
            <a:fillRect/>
          </a:stretch>
        </p:blipFill>
        <p:spPr bwMode="auto">
          <a:xfrm rot="16200000">
            <a:off x="-100529" y="2029299"/>
            <a:ext cx="205838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      Виды форматирования </a:t>
            </a:r>
            <a:endParaRPr lang="ru-RU" sz="4000" dirty="0"/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571472" y="785796"/>
            <a:ext cx="8358246" cy="5221289"/>
            <a:chOff x="274" y="1191"/>
            <a:chExt cx="5155" cy="3289"/>
          </a:xfrm>
        </p:grpSpPr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568" y="1258"/>
              <a:ext cx="4861" cy="3222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dirty="0" smtClean="0">
                  <a:latin typeface="+mj-lt"/>
                </a:rPr>
                <a:t>      Для бумажных документов принято так называемое    </a:t>
              </a:r>
            </a:p>
            <a:p>
              <a:pPr>
                <a:lnSpc>
                  <a:spcPct val="80000"/>
                </a:lnSpc>
              </a:pPr>
              <a:r>
                <a:rPr lang="ru-RU" sz="2400" dirty="0">
                  <a:latin typeface="+mj-lt"/>
                </a:rPr>
                <a:t> </a:t>
              </a:r>
              <a:r>
                <a:rPr lang="ru-RU" sz="2400" b="1" i="1" dirty="0" smtClean="0">
                  <a:solidFill>
                    <a:schemeClr val="accent1"/>
                  </a:solidFill>
                  <a:latin typeface="+mj-lt"/>
                </a:rPr>
                <a:t>абсолютное форматирование. </a:t>
              </a:r>
            </a:p>
            <a:p>
              <a:pPr algn="just">
                <a:lnSpc>
                  <a:spcPct val="80000"/>
                </a:lnSpc>
                <a:buFont typeface="Wingdings" pitchFamily="2" charset="2"/>
                <a:buNone/>
              </a:pPr>
              <a:r>
                <a:rPr lang="ru-RU" sz="2400" dirty="0">
                  <a:latin typeface="+mj-lt"/>
                </a:rPr>
                <a:t> </a:t>
              </a:r>
              <a:r>
                <a:rPr lang="ru-RU" sz="2400" dirty="0" smtClean="0">
                  <a:latin typeface="+mj-lt"/>
                </a:rPr>
                <a:t>    Печатный документ всегда форматируется под печатный лист известного размера (формата). Форматирование печатного документа всегда требует предварительного выбора листа бумаги с последующей привязкой к этому листу. </a:t>
              </a:r>
            </a:p>
            <a:p>
              <a:pPr>
                <a:lnSpc>
                  <a:spcPct val="80000"/>
                </a:lnSpc>
              </a:pPr>
              <a:r>
                <a:rPr lang="ru-RU" sz="2400" dirty="0" smtClean="0"/>
                <a:t>      Для электронных документов принято так называемое 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относительное форматирование</a:t>
              </a:r>
              <a:r>
                <a:rPr lang="ru-RU" sz="2400" dirty="0" smtClean="0">
                  <a:solidFill>
                    <a:schemeClr val="accent1"/>
                  </a:solidFill>
                </a:rPr>
                <a:t>.</a:t>
              </a:r>
              <a:r>
                <a:rPr lang="ru-RU" sz="2400" dirty="0" smtClean="0"/>
                <a:t> </a:t>
              </a:r>
            </a:p>
            <a:p>
              <a:pPr algn="just">
                <a:lnSpc>
                  <a:spcPct val="80000"/>
                </a:lnSpc>
                <a:buFont typeface="Wingdings" pitchFamily="2" charset="2"/>
                <a:buNone/>
              </a:pPr>
              <a:r>
                <a:rPr lang="ru-RU" sz="2400" dirty="0"/>
                <a:t> </a:t>
              </a:r>
              <a:r>
                <a:rPr lang="ru-RU" sz="2400" dirty="0" smtClean="0"/>
                <a:t>     Автор документа не может заранее предсказать, на каком компьютере, с каким размером экрана документ будут просматривать. Более того, даже если бы размеры экранов и были известны заранее, все равно невозможно предсказать, каков будет размер окна, в котором читатель увидит документ. Поэтому электронные документы делают так, чтобы они подстраивались под текущий размер окна и форматировались «на лету».</a:t>
              </a:r>
              <a:endParaRPr lang="ru-RU" sz="2400" b="1" dirty="0"/>
            </a:p>
          </p:txBody>
        </p:sp>
        <p:sp>
          <p:nvSpPr>
            <p:cNvPr id="9" name="Oval 48"/>
            <p:cNvSpPr>
              <a:spLocks noChangeArrowheads="1"/>
            </p:cNvSpPr>
            <p:nvPr/>
          </p:nvSpPr>
          <p:spPr bwMode="auto">
            <a:xfrm>
              <a:off x="274" y="1191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 b="1" dirty="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357158" y="714356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22900" t="8984" r="71972" b="53906"/>
          <a:stretch>
            <a:fillRect/>
          </a:stretch>
        </p:blipFill>
        <p:spPr bwMode="auto">
          <a:xfrm>
            <a:off x="214282" y="1214422"/>
            <a:ext cx="100013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      Форматирование символов </a:t>
            </a:r>
            <a:endParaRPr lang="ru-RU" sz="4000" dirty="0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71472" y="785796"/>
            <a:ext cx="8358246" cy="1979613"/>
            <a:chOff x="274" y="1191"/>
            <a:chExt cx="5155" cy="1247"/>
          </a:xfrm>
        </p:grpSpPr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568" y="1258"/>
              <a:ext cx="4861" cy="1180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dirty="0" smtClean="0">
                  <a:solidFill>
                    <a:schemeClr val="accent1"/>
                  </a:solidFill>
                  <a:latin typeface="+mj-lt"/>
                </a:rPr>
                <a:t>      </a:t>
              </a:r>
              <a:r>
                <a:rPr lang="ru-RU" sz="2400" b="1" u="sng" dirty="0" smtClean="0">
                  <a:solidFill>
                    <a:schemeClr val="accent1"/>
                  </a:solidFill>
                </a:rPr>
                <a:t>Символы</a:t>
              </a:r>
              <a:r>
                <a:rPr lang="ru-RU" sz="2400" u="sng" dirty="0" smtClean="0">
                  <a:solidFill>
                    <a:schemeClr val="accent1"/>
                  </a:solidFill>
                </a:rPr>
                <a:t> </a:t>
              </a:r>
              <a:r>
                <a:rPr lang="ru-RU" sz="2400" dirty="0" smtClean="0"/>
                <a:t>– это буквы, цифры, пробелы, знаки   </a:t>
              </a:r>
            </a:p>
            <a:p>
              <a:pPr>
                <a:lnSpc>
                  <a:spcPct val="80000"/>
                </a:lnSpc>
              </a:pPr>
              <a:r>
                <a:rPr lang="ru-RU" sz="2400" dirty="0"/>
                <a:t> </a:t>
              </a:r>
              <a:r>
                <a:rPr lang="ru-RU" sz="2400" dirty="0" smtClean="0"/>
                <a:t> пунктуации, специальные символы. Символы можно форматировать (изменять их внешний вид). Среди основных свойств символов можно выделить следующие: 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размер, шрифт</a:t>
              </a:r>
              <a:r>
                <a:rPr lang="ru-RU" sz="2400" b="1" dirty="0" smtClean="0">
                  <a:solidFill>
                    <a:schemeClr val="accent1"/>
                  </a:solidFill>
                </a:rPr>
                <a:t>, 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начертание</a:t>
              </a:r>
              <a:r>
                <a:rPr lang="ru-RU" sz="2400" b="1" dirty="0" smtClean="0">
                  <a:solidFill>
                    <a:schemeClr val="accent1"/>
                  </a:solidFill>
                </a:rPr>
                <a:t> и 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цвет</a:t>
              </a:r>
              <a:r>
                <a:rPr lang="ru-RU" sz="2400" b="1" dirty="0" smtClean="0">
                  <a:solidFill>
                    <a:schemeClr val="accent1"/>
                  </a:solidFill>
                </a:rPr>
                <a:t>. </a:t>
              </a:r>
            </a:p>
            <a:p>
              <a:pPr>
                <a:lnSpc>
                  <a:spcPct val="80000"/>
                </a:lnSpc>
              </a:pPr>
              <a:endParaRPr lang="ru-RU" sz="2400" b="1" dirty="0"/>
            </a:p>
          </p:txBody>
        </p:sp>
        <p:sp>
          <p:nvSpPr>
            <p:cNvPr id="9" name="Oval 48"/>
            <p:cNvSpPr>
              <a:spLocks noChangeArrowheads="1"/>
            </p:cNvSpPr>
            <p:nvPr/>
          </p:nvSpPr>
          <p:spPr bwMode="auto">
            <a:xfrm>
              <a:off x="274" y="1191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 b="1" dirty="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357158" y="714356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6591" t="9765" r="75098" b="50195"/>
          <a:stretch>
            <a:fillRect/>
          </a:stretch>
        </p:blipFill>
        <p:spPr bwMode="auto">
          <a:xfrm>
            <a:off x="1357290" y="2857496"/>
            <a:ext cx="2214578" cy="363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41211" t="14844" r="49267" b="75390"/>
          <a:stretch>
            <a:fillRect/>
          </a:stretch>
        </p:blipFill>
        <p:spPr bwMode="auto">
          <a:xfrm>
            <a:off x="3786182" y="2857496"/>
            <a:ext cx="928694" cy="71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 l="40479" t="15820" r="35351" b="44141"/>
          <a:stretch>
            <a:fillRect/>
          </a:stretch>
        </p:blipFill>
        <p:spPr bwMode="auto">
          <a:xfrm>
            <a:off x="6072166" y="2786058"/>
            <a:ext cx="3071834" cy="381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Прямая со стрелкой 13"/>
          <p:cNvCxnSpPr/>
          <p:nvPr/>
        </p:nvCxnSpPr>
        <p:spPr>
          <a:xfrm rot="5400000">
            <a:off x="571472" y="2571744"/>
            <a:ext cx="121444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1821637" y="3250405"/>
            <a:ext cx="192882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3714744" y="2643182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715008" y="2357430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 l="14648" t="8789" r="41406" b="43359"/>
          <a:stretch>
            <a:fillRect/>
          </a:stretch>
        </p:blipFill>
        <p:spPr bwMode="auto">
          <a:xfrm>
            <a:off x="3286116" y="3786190"/>
            <a:ext cx="3500462" cy="285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      Форматирование абзацев </a:t>
            </a:r>
            <a:endParaRPr lang="ru-RU" sz="4000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57158" y="714356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48"/>
          <p:cNvSpPr>
            <a:spLocks noChangeArrowheads="1"/>
          </p:cNvSpPr>
          <p:nvPr/>
        </p:nvSpPr>
        <p:spPr bwMode="auto">
          <a:xfrm>
            <a:off x="571472" y="785796"/>
            <a:ext cx="663147" cy="663575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4400" b="1" dirty="0">
                <a:solidFill>
                  <a:schemeClr val="bg1"/>
                </a:solidFill>
                <a:latin typeface="Arial Black" pitchFamily="34" charset="0"/>
              </a:rPr>
              <a:t>!</a:t>
            </a:r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571472" y="785796"/>
            <a:ext cx="8358246" cy="1979613"/>
            <a:chOff x="274" y="1191"/>
            <a:chExt cx="5155" cy="1247"/>
          </a:xfrm>
        </p:grpSpPr>
        <p:sp>
          <p:nvSpPr>
            <p:cNvPr id="9" name="Text Box 47"/>
            <p:cNvSpPr txBox="1">
              <a:spLocks noChangeArrowheads="1"/>
            </p:cNvSpPr>
            <p:nvPr/>
          </p:nvSpPr>
          <p:spPr bwMode="auto">
            <a:xfrm>
              <a:off x="568" y="1258"/>
              <a:ext cx="4861" cy="1180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dirty="0" smtClean="0">
                  <a:solidFill>
                    <a:schemeClr val="accent1"/>
                  </a:solidFill>
                  <a:latin typeface="+mj-lt"/>
                </a:rPr>
                <a:t>   </a:t>
              </a:r>
              <a:r>
                <a:rPr lang="ru-RU" sz="2400" dirty="0" smtClean="0">
                  <a:latin typeface="+mj-lt"/>
                </a:rPr>
                <a:t>В п</a:t>
              </a:r>
              <a:r>
                <a:rPr lang="ru-RU" sz="2400" dirty="0" smtClean="0"/>
                <a:t>роцессе форматирования 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абзаца</a:t>
              </a:r>
              <a:r>
                <a:rPr lang="ru-RU" sz="2400" dirty="0" smtClean="0"/>
                <a:t> задаются параметры его выравнивания (выравнивание отражает расположение текста относительно границ полей страницы), отступы (абзац целиком может иметь отступы слева и справа) и интервалы (расстояние между строк абзаца), отступ красной строки и др. </a:t>
              </a:r>
              <a:endParaRPr lang="ru-RU" sz="2400" b="1" dirty="0"/>
            </a:p>
          </p:txBody>
        </p:sp>
        <p:sp>
          <p:nvSpPr>
            <p:cNvPr id="10" name="Oval 48"/>
            <p:cNvSpPr>
              <a:spLocks noChangeArrowheads="1"/>
            </p:cNvSpPr>
            <p:nvPr/>
          </p:nvSpPr>
          <p:spPr bwMode="auto">
            <a:xfrm>
              <a:off x="274" y="1191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 b="1" dirty="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972" t="30273" r="20898" b="35547"/>
          <a:stretch>
            <a:fillRect/>
          </a:stretch>
        </p:blipFill>
        <p:spPr bwMode="auto">
          <a:xfrm>
            <a:off x="500034" y="2857496"/>
            <a:ext cx="3786182" cy="18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2168" t="30469" r="22168" b="34375"/>
          <a:stretch>
            <a:fillRect/>
          </a:stretch>
        </p:blipFill>
        <p:spPr bwMode="auto">
          <a:xfrm>
            <a:off x="2428860" y="4714884"/>
            <a:ext cx="407196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22168" t="30469" r="21436" b="35351"/>
          <a:stretch>
            <a:fillRect/>
          </a:stretch>
        </p:blipFill>
        <p:spPr bwMode="auto">
          <a:xfrm>
            <a:off x="4857752" y="2857496"/>
            <a:ext cx="40862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роки информатики в 5-7 классах Босова\диск ''Л.Л. Босова. Информатика 5-7 класс''\Плакаты\Подготовка текстовых документ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134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Печать документа(принтеры) </a:t>
            </a:r>
            <a:endParaRPr lang="ru-RU" sz="4000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57158" y="714356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325438" y="3633788"/>
            <a:ext cx="3830291" cy="2677656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marL="452438" indent="-452438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Качество печати:</a:t>
            </a:r>
            <a:r>
              <a:rPr lang="ru-RU" sz="2400" b="0"/>
              <a:t/>
            </a:r>
            <a:br>
              <a:rPr lang="ru-RU" sz="2400" b="0"/>
            </a:br>
            <a:r>
              <a:rPr lang="ru-RU" sz="2400"/>
              <a:t>72</a:t>
            </a:r>
            <a:r>
              <a:rPr lang="en-US" sz="2400"/>
              <a:t>…</a:t>
            </a:r>
            <a:r>
              <a:rPr lang="ru-RU" sz="2400"/>
              <a:t>300 </a:t>
            </a:r>
            <a:r>
              <a:rPr lang="en-US" sz="2400"/>
              <a:t>dpi</a:t>
            </a:r>
            <a:endParaRPr lang="ru-RU" sz="2400"/>
          </a:p>
          <a:p>
            <a:pPr marL="452438" indent="-452438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текст:</a:t>
            </a:r>
            <a:r>
              <a:rPr lang="ru-RU" sz="2400" b="0"/>
              <a:t> до </a:t>
            </a:r>
            <a:r>
              <a:rPr lang="ru-RU" sz="2400"/>
              <a:t>337</a:t>
            </a:r>
            <a:r>
              <a:rPr lang="ru-RU" sz="2400" b="0"/>
              <a:t> символов в минуту</a:t>
            </a:r>
          </a:p>
          <a:p>
            <a:pPr marL="452438" indent="-452438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графика:</a:t>
            </a:r>
            <a:r>
              <a:rPr lang="ru-RU" sz="2400" b="0"/>
              <a:t> до 5 мин на страницу!!!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85720" y="857232"/>
            <a:ext cx="27146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Матричные принтеры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74" y="1244600"/>
            <a:ext cx="1690303" cy="20097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56138" y="3832225"/>
            <a:ext cx="4276786" cy="10064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marL="177800" indent="-177800">
              <a:buFontTx/>
              <a:buChar char="•"/>
            </a:pPr>
            <a:r>
              <a:rPr lang="ru-RU" sz="2000"/>
              <a:t>дешевые</a:t>
            </a:r>
            <a:r>
              <a:rPr lang="ru-RU" sz="2000" b="0"/>
              <a:t> принтеры и ленты</a:t>
            </a:r>
          </a:p>
          <a:p>
            <a:pPr marL="177800" indent="-177800">
              <a:buFontTx/>
              <a:buChar char="•"/>
            </a:pPr>
            <a:r>
              <a:rPr lang="ru-RU" sz="2000" b="0"/>
              <a:t>печать под копирку до </a:t>
            </a:r>
            <a:r>
              <a:rPr lang="ru-RU" sz="2000"/>
              <a:t>5 копий</a:t>
            </a:r>
          </a:p>
          <a:p>
            <a:pPr marL="177800" indent="-177800">
              <a:buFontTx/>
              <a:buChar char="•"/>
            </a:pPr>
            <a:r>
              <a:rPr lang="ru-RU" sz="2000" b="0"/>
              <a:t>нетребовательны к </a:t>
            </a:r>
            <a:r>
              <a:rPr lang="ru-RU" sz="2000"/>
              <a:t>бумаге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 bwMode="auto">
          <a:xfrm>
            <a:off x="4224338" y="3802063"/>
            <a:ext cx="398656" cy="396875"/>
            <a:chOff x="2816" y="2458"/>
            <a:chExt cx="1728" cy="1728"/>
          </a:xfrm>
        </p:grpSpPr>
        <p:sp>
          <p:nvSpPr>
            <p:cNvPr id="12" name="Oval 11"/>
            <p:cNvSpPr>
              <a:spLocks noChangeAspect="1" noChangeArrowheads="1"/>
            </p:cNvSpPr>
            <p:nvPr/>
          </p:nvSpPr>
          <p:spPr bwMode="auto">
            <a:xfrm>
              <a:off x="2816" y="2458"/>
              <a:ext cx="1728" cy="17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" name="Group 12"/>
            <p:cNvGrpSpPr>
              <a:grpSpLocks noChangeAspect="1"/>
            </p:cNvGrpSpPr>
            <p:nvPr/>
          </p:nvGrpSpPr>
          <p:grpSpPr bwMode="auto">
            <a:xfrm>
              <a:off x="3051" y="2667"/>
              <a:ext cx="1299" cy="1299"/>
              <a:chOff x="3051" y="2667"/>
              <a:chExt cx="1299" cy="1299"/>
            </a:xfrm>
          </p:grpSpPr>
          <p:sp>
            <p:nvSpPr>
              <p:cNvPr id="15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3051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Rectangle 14"/>
              <p:cNvSpPr>
                <a:spLocks noChangeAspect="1" noChangeArrowheads="1"/>
              </p:cNvSpPr>
              <p:nvPr/>
            </p:nvSpPr>
            <p:spPr bwMode="auto">
              <a:xfrm rot="-5400000">
                <a:off x="3057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" name="Freeform 15"/>
            <p:cNvSpPr>
              <a:spLocks noChangeAspect="1"/>
            </p:cNvSpPr>
            <p:nvPr/>
          </p:nvSpPr>
          <p:spPr bwMode="auto">
            <a:xfrm>
              <a:off x="3048" y="2664"/>
              <a:ext cx="1302" cy="1299"/>
            </a:xfrm>
            <a:custGeom>
              <a:avLst/>
              <a:gdLst/>
              <a:ahLst/>
              <a:cxnLst>
                <a:cxn ang="0">
                  <a:pos x="3" y="438"/>
                </a:cxn>
                <a:cxn ang="0">
                  <a:pos x="444" y="438"/>
                </a:cxn>
                <a:cxn ang="0">
                  <a:pos x="444" y="0"/>
                </a:cxn>
                <a:cxn ang="0">
                  <a:pos x="870" y="0"/>
                </a:cxn>
                <a:cxn ang="0">
                  <a:pos x="870" y="441"/>
                </a:cxn>
                <a:cxn ang="0">
                  <a:pos x="1302" y="441"/>
                </a:cxn>
                <a:cxn ang="0">
                  <a:pos x="1302" y="864"/>
                </a:cxn>
                <a:cxn ang="0">
                  <a:pos x="870" y="864"/>
                </a:cxn>
                <a:cxn ang="0">
                  <a:pos x="870" y="1299"/>
                </a:cxn>
                <a:cxn ang="0">
                  <a:pos x="447" y="1299"/>
                </a:cxn>
                <a:cxn ang="0">
                  <a:pos x="447" y="867"/>
                </a:cxn>
                <a:cxn ang="0">
                  <a:pos x="0" y="867"/>
                </a:cxn>
                <a:cxn ang="0">
                  <a:pos x="3" y="438"/>
                </a:cxn>
              </a:cxnLst>
              <a:rect l="0" t="0" r="r" b="b"/>
              <a:pathLst>
                <a:path w="1302" h="1299">
                  <a:moveTo>
                    <a:pt x="3" y="438"/>
                  </a:moveTo>
                  <a:lnTo>
                    <a:pt x="444" y="438"/>
                  </a:lnTo>
                  <a:lnTo>
                    <a:pt x="444" y="0"/>
                  </a:lnTo>
                  <a:lnTo>
                    <a:pt x="870" y="0"/>
                  </a:lnTo>
                  <a:lnTo>
                    <a:pt x="870" y="441"/>
                  </a:lnTo>
                  <a:lnTo>
                    <a:pt x="1302" y="441"/>
                  </a:lnTo>
                  <a:lnTo>
                    <a:pt x="1302" y="864"/>
                  </a:lnTo>
                  <a:lnTo>
                    <a:pt x="870" y="864"/>
                  </a:lnTo>
                  <a:lnTo>
                    <a:pt x="870" y="1299"/>
                  </a:lnTo>
                  <a:lnTo>
                    <a:pt x="447" y="1299"/>
                  </a:lnTo>
                  <a:lnTo>
                    <a:pt x="447" y="867"/>
                  </a:lnTo>
                  <a:lnTo>
                    <a:pt x="0" y="867"/>
                  </a:lnTo>
                  <a:lnTo>
                    <a:pt x="3" y="43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 bwMode="auto">
          <a:xfrm>
            <a:off x="4176713" y="5048250"/>
            <a:ext cx="397061" cy="395288"/>
            <a:chOff x="552" y="2523"/>
            <a:chExt cx="1728" cy="1728"/>
          </a:xfrm>
        </p:grpSpPr>
        <p:sp>
          <p:nvSpPr>
            <p:cNvPr id="18" name="Oval 17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18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622800" y="4994275"/>
            <a:ext cx="4316652" cy="10064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marL="177800" indent="-177800">
              <a:buFontTx/>
              <a:buChar char="•"/>
            </a:pPr>
            <a:r>
              <a:rPr lang="ru-RU" sz="2000" b="0"/>
              <a:t>невысокое </a:t>
            </a:r>
            <a:r>
              <a:rPr lang="ru-RU" sz="2000"/>
              <a:t>качество</a:t>
            </a:r>
            <a:r>
              <a:rPr lang="ru-RU" sz="2000" b="0"/>
              <a:t> до 3</a:t>
            </a:r>
            <a:r>
              <a:rPr lang="en-US" sz="2000" b="0"/>
              <a:t>0</a:t>
            </a:r>
            <a:r>
              <a:rPr lang="ru-RU" sz="2000" b="0"/>
              <a:t>0 </a:t>
            </a:r>
            <a:r>
              <a:rPr lang="en-US" sz="2000" b="0"/>
              <a:t>dpi</a:t>
            </a:r>
          </a:p>
          <a:p>
            <a:pPr marL="177800" indent="-177800">
              <a:buFontTx/>
              <a:buChar char="•"/>
            </a:pPr>
            <a:r>
              <a:rPr lang="ru-RU" sz="2000" b="0"/>
              <a:t>низкая </a:t>
            </a:r>
            <a:r>
              <a:rPr lang="ru-RU" sz="2000"/>
              <a:t>скорость</a:t>
            </a:r>
            <a:r>
              <a:rPr lang="ru-RU" sz="2000" b="0"/>
              <a:t> шумят</a:t>
            </a:r>
          </a:p>
          <a:p>
            <a:pPr marL="177800" indent="-177800">
              <a:buFontTx/>
              <a:buChar char="•"/>
            </a:pPr>
            <a:r>
              <a:rPr lang="ru-RU" sz="2000"/>
              <a:t>черно-белые</a:t>
            </a:r>
            <a:r>
              <a:rPr lang="ru-RU" sz="2000" b="0"/>
              <a:t> (почти все)</a:t>
            </a: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2986088" y="920750"/>
            <a:ext cx="3981780" cy="2682875"/>
            <a:chOff x="2548" y="551"/>
            <a:chExt cx="2922" cy="188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48" y="551"/>
              <a:ext cx="2922" cy="18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  <a:effectLst/>
          </p:spPr>
        </p:pic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493" y="2026"/>
              <a:ext cx="757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/>
                <a:t>(9 или 24)</a:t>
              </a: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325438" y="3633788"/>
            <a:ext cx="3330575" cy="283051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marL="452438" indent="-452438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Качество печати:</a:t>
            </a:r>
            <a:r>
              <a:rPr lang="ru-RU" sz="2400" b="0"/>
              <a:t/>
            </a:r>
            <a:br>
              <a:rPr lang="ru-RU" sz="2400" b="0"/>
            </a:br>
            <a:r>
              <a:rPr lang="ru-RU" sz="2400"/>
              <a:t>3</a:t>
            </a:r>
            <a:r>
              <a:rPr lang="en-US" sz="2400"/>
              <a:t>0</a:t>
            </a:r>
            <a:r>
              <a:rPr lang="ru-RU" sz="2400"/>
              <a:t>0</a:t>
            </a:r>
            <a:r>
              <a:rPr lang="en-US" sz="2400"/>
              <a:t>…4</a:t>
            </a:r>
            <a:r>
              <a:rPr lang="ru-RU" sz="2400"/>
              <a:t>800 </a:t>
            </a:r>
            <a:r>
              <a:rPr lang="en-US" sz="2400"/>
              <a:t>dpi</a:t>
            </a:r>
            <a:endParaRPr lang="ru-RU" sz="2400"/>
          </a:p>
          <a:p>
            <a:pPr marL="452438" indent="-452438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ч</a:t>
            </a:r>
            <a:r>
              <a:rPr lang="en-US" sz="2400">
                <a:solidFill>
                  <a:schemeClr val="accent2"/>
                </a:solidFill>
              </a:rPr>
              <a:t>/</a:t>
            </a:r>
            <a:r>
              <a:rPr lang="ru-RU" sz="2400">
                <a:solidFill>
                  <a:schemeClr val="accent2"/>
                </a:solidFill>
              </a:rPr>
              <a:t>б:</a:t>
            </a:r>
            <a:r>
              <a:rPr lang="ru-RU" sz="2400" b="0"/>
              <a:t> до </a:t>
            </a:r>
            <a:r>
              <a:rPr lang="ru-RU" sz="2400"/>
              <a:t>30</a:t>
            </a:r>
            <a:r>
              <a:rPr lang="ru-RU" sz="2400" b="0"/>
              <a:t> стр</a:t>
            </a:r>
            <a:r>
              <a:rPr lang="en-US" sz="2400" b="0"/>
              <a:t>/</a:t>
            </a:r>
            <a:r>
              <a:rPr lang="ru-RU" sz="2400" b="0"/>
              <a:t>мин</a:t>
            </a:r>
          </a:p>
          <a:p>
            <a:pPr marL="452438" indent="-452438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цвет:</a:t>
            </a:r>
            <a:r>
              <a:rPr lang="ru-RU" sz="2400" b="0"/>
              <a:t> до </a:t>
            </a:r>
            <a:r>
              <a:rPr lang="ru-RU" sz="2400"/>
              <a:t>30</a:t>
            </a:r>
            <a:r>
              <a:rPr lang="ru-RU" sz="2400" b="0"/>
              <a:t> стр</a:t>
            </a:r>
            <a:r>
              <a:rPr lang="en-US" sz="2400" b="0"/>
              <a:t>/</a:t>
            </a:r>
            <a:r>
              <a:rPr lang="ru-RU" sz="2400" b="0"/>
              <a:t>мин</a:t>
            </a:r>
          </a:p>
          <a:p>
            <a:pPr marL="452438" indent="-452438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фото 10</a:t>
            </a:r>
            <a:r>
              <a:rPr lang="ru-RU" sz="2400">
                <a:solidFill>
                  <a:schemeClr val="accent2"/>
                </a:solidFill>
                <a:sym typeface="Symbol" pitchFamily="18" charset="2"/>
              </a:rPr>
              <a:t></a:t>
            </a:r>
            <a:r>
              <a:rPr lang="ru-RU" sz="2400">
                <a:solidFill>
                  <a:schemeClr val="accent2"/>
                </a:solidFill>
              </a:rPr>
              <a:t>15:</a:t>
            </a:r>
            <a:r>
              <a:rPr lang="ru-RU" sz="2400" b="0"/>
              <a:t> </a:t>
            </a:r>
            <a:br>
              <a:rPr lang="ru-RU" sz="2400" b="0"/>
            </a:br>
            <a:r>
              <a:rPr lang="ru-RU" sz="2400" b="0"/>
              <a:t>от </a:t>
            </a:r>
            <a:r>
              <a:rPr lang="ru-RU" sz="2400"/>
              <a:t>10</a:t>
            </a:r>
            <a:r>
              <a:rPr lang="ru-RU" sz="2400" b="0"/>
              <a:t> сек</a:t>
            </a:r>
          </a:p>
        </p:txBody>
      </p:sp>
      <p:sp>
        <p:nvSpPr>
          <p:cNvPr id="4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Струйные принтеры</a:t>
            </a: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638" y="985838"/>
            <a:ext cx="2784475" cy="250666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</p:pic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4079875" y="4129088"/>
            <a:ext cx="3848100" cy="13112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marL="177800" indent="-177800">
              <a:buFontTx/>
              <a:buChar char="•"/>
            </a:pPr>
            <a:r>
              <a:rPr lang="ru-RU" sz="2000" b="0"/>
              <a:t>относительно </a:t>
            </a:r>
            <a:r>
              <a:rPr lang="ru-RU" sz="2000"/>
              <a:t>дешевые</a:t>
            </a:r>
          </a:p>
          <a:p>
            <a:pPr marL="177800" indent="-177800">
              <a:buFontTx/>
              <a:buChar char="•"/>
            </a:pPr>
            <a:r>
              <a:rPr lang="ru-RU" sz="2000"/>
              <a:t>качественная</a:t>
            </a:r>
            <a:r>
              <a:rPr lang="ru-RU" sz="2000" b="0"/>
              <a:t> печать</a:t>
            </a:r>
          </a:p>
          <a:p>
            <a:pPr marL="177800" indent="-177800">
              <a:buFontTx/>
              <a:buChar char="•"/>
            </a:pPr>
            <a:r>
              <a:rPr lang="ru-RU" sz="2000"/>
              <a:t>мало шумят</a:t>
            </a:r>
          </a:p>
          <a:p>
            <a:pPr marL="177800" indent="-177800">
              <a:buFontTx/>
              <a:buChar char="•"/>
            </a:pPr>
            <a:r>
              <a:rPr lang="ru-RU" sz="2000" b="0"/>
              <a:t>большинство – </a:t>
            </a:r>
            <a:r>
              <a:rPr lang="ru-RU" sz="2000"/>
              <a:t>цветные</a:t>
            </a:r>
          </a:p>
        </p:txBody>
      </p:sp>
      <p:grpSp>
        <p:nvGrpSpPr>
          <p:cNvPr id="45" name="Group 9"/>
          <p:cNvGrpSpPr>
            <a:grpSpLocks noChangeAspect="1"/>
          </p:cNvGrpSpPr>
          <p:nvPr/>
        </p:nvGrpSpPr>
        <p:grpSpPr bwMode="auto">
          <a:xfrm>
            <a:off x="3648075" y="4098925"/>
            <a:ext cx="396875" cy="396875"/>
            <a:chOff x="2816" y="2458"/>
            <a:chExt cx="1728" cy="1728"/>
          </a:xfrm>
        </p:grpSpPr>
        <p:sp>
          <p:nvSpPr>
            <p:cNvPr id="46" name="Oval 10"/>
            <p:cNvSpPr>
              <a:spLocks noChangeAspect="1" noChangeArrowheads="1"/>
            </p:cNvSpPr>
            <p:nvPr/>
          </p:nvSpPr>
          <p:spPr bwMode="auto">
            <a:xfrm>
              <a:off x="2816" y="2458"/>
              <a:ext cx="1728" cy="17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7" name="Group 11"/>
            <p:cNvGrpSpPr>
              <a:grpSpLocks noChangeAspect="1"/>
            </p:cNvGrpSpPr>
            <p:nvPr/>
          </p:nvGrpSpPr>
          <p:grpSpPr bwMode="auto">
            <a:xfrm>
              <a:off x="3051" y="2667"/>
              <a:ext cx="1299" cy="1299"/>
              <a:chOff x="3051" y="2667"/>
              <a:chExt cx="1299" cy="1299"/>
            </a:xfrm>
          </p:grpSpPr>
          <p:sp>
            <p:nvSpPr>
              <p:cNvPr id="49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3051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" name="Rectangle 13"/>
              <p:cNvSpPr>
                <a:spLocks noChangeAspect="1" noChangeArrowheads="1"/>
              </p:cNvSpPr>
              <p:nvPr/>
            </p:nvSpPr>
            <p:spPr bwMode="auto">
              <a:xfrm rot="-5400000">
                <a:off x="3057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8" name="Freeform 14"/>
            <p:cNvSpPr>
              <a:spLocks noChangeAspect="1"/>
            </p:cNvSpPr>
            <p:nvPr/>
          </p:nvSpPr>
          <p:spPr bwMode="auto">
            <a:xfrm>
              <a:off x="3048" y="2664"/>
              <a:ext cx="1302" cy="1299"/>
            </a:xfrm>
            <a:custGeom>
              <a:avLst/>
              <a:gdLst/>
              <a:ahLst/>
              <a:cxnLst>
                <a:cxn ang="0">
                  <a:pos x="3" y="438"/>
                </a:cxn>
                <a:cxn ang="0">
                  <a:pos x="444" y="438"/>
                </a:cxn>
                <a:cxn ang="0">
                  <a:pos x="444" y="0"/>
                </a:cxn>
                <a:cxn ang="0">
                  <a:pos x="870" y="0"/>
                </a:cxn>
                <a:cxn ang="0">
                  <a:pos x="870" y="441"/>
                </a:cxn>
                <a:cxn ang="0">
                  <a:pos x="1302" y="441"/>
                </a:cxn>
                <a:cxn ang="0">
                  <a:pos x="1302" y="864"/>
                </a:cxn>
                <a:cxn ang="0">
                  <a:pos x="870" y="864"/>
                </a:cxn>
                <a:cxn ang="0">
                  <a:pos x="870" y="1299"/>
                </a:cxn>
                <a:cxn ang="0">
                  <a:pos x="447" y="1299"/>
                </a:cxn>
                <a:cxn ang="0">
                  <a:pos x="447" y="867"/>
                </a:cxn>
                <a:cxn ang="0">
                  <a:pos x="0" y="867"/>
                </a:cxn>
                <a:cxn ang="0">
                  <a:pos x="3" y="438"/>
                </a:cxn>
              </a:cxnLst>
              <a:rect l="0" t="0" r="r" b="b"/>
              <a:pathLst>
                <a:path w="1302" h="1299">
                  <a:moveTo>
                    <a:pt x="3" y="438"/>
                  </a:moveTo>
                  <a:lnTo>
                    <a:pt x="444" y="438"/>
                  </a:lnTo>
                  <a:lnTo>
                    <a:pt x="444" y="0"/>
                  </a:lnTo>
                  <a:lnTo>
                    <a:pt x="870" y="0"/>
                  </a:lnTo>
                  <a:lnTo>
                    <a:pt x="870" y="441"/>
                  </a:lnTo>
                  <a:lnTo>
                    <a:pt x="1302" y="441"/>
                  </a:lnTo>
                  <a:lnTo>
                    <a:pt x="1302" y="864"/>
                  </a:lnTo>
                  <a:lnTo>
                    <a:pt x="870" y="864"/>
                  </a:lnTo>
                  <a:lnTo>
                    <a:pt x="870" y="1299"/>
                  </a:lnTo>
                  <a:lnTo>
                    <a:pt x="447" y="1299"/>
                  </a:lnTo>
                  <a:lnTo>
                    <a:pt x="447" y="867"/>
                  </a:lnTo>
                  <a:lnTo>
                    <a:pt x="0" y="867"/>
                  </a:lnTo>
                  <a:lnTo>
                    <a:pt x="3" y="43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" name="Group 15"/>
          <p:cNvGrpSpPr>
            <a:grpSpLocks noChangeAspect="1"/>
          </p:cNvGrpSpPr>
          <p:nvPr/>
        </p:nvGrpSpPr>
        <p:grpSpPr bwMode="auto">
          <a:xfrm>
            <a:off x="3659188" y="5468938"/>
            <a:ext cx="395287" cy="395287"/>
            <a:chOff x="552" y="2523"/>
            <a:chExt cx="1728" cy="1728"/>
          </a:xfrm>
        </p:grpSpPr>
        <p:sp>
          <p:nvSpPr>
            <p:cNvPr id="52" name="Oval 16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Rectangle 17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4" name="Rectangle 18"/>
          <p:cNvSpPr>
            <a:spLocks noChangeArrowheads="1"/>
          </p:cNvSpPr>
          <p:nvPr/>
        </p:nvSpPr>
        <p:spPr bwMode="auto">
          <a:xfrm>
            <a:off x="4075113" y="5521325"/>
            <a:ext cx="4346575" cy="10064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marL="177800" indent="-177800">
              <a:buFontTx/>
              <a:buChar char="•"/>
            </a:pPr>
            <a:r>
              <a:rPr lang="ru-RU" sz="2000" b="0" dirty="0"/>
              <a:t>требовательны к </a:t>
            </a:r>
            <a:r>
              <a:rPr lang="ru-RU" sz="2000" dirty="0"/>
              <a:t>бумаге</a:t>
            </a:r>
          </a:p>
          <a:p>
            <a:pPr marL="177800" indent="-177800">
              <a:buFontTx/>
              <a:buChar char="•"/>
            </a:pPr>
            <a:r>
              <a:rPr lang="ru-RU" sz="2000" dirty="0"/>
              <a:t>дорогие</a:t>
            </a:r>
            <a:r>
              <a:rPr lang="ru-RU" sz="2000" b="0" dirty="0"/>
              <a:t> </a:t>
            </a:r>
            <a:r>
              <a:rPr lang="ru-RU" sz="2000" b="0" dirty="0" err="1"/>
              <a:t>катриджи</a:t>
            </a:r>
            <a:endParaRPr lang="ru-RU" sz="2000" b="0" dirty="0"/>
          </a:p>
          <a:p>
            <a:pPr marL="177800" indent="-177800">
              <a:buFontTx/>
              <a:buChar char="•"/>
            </a:pPr>
            <a:r>
              <a:rPr lang="ru-RU" sz="2000" b="0" dirty="0"/>
              <a:t>чернила расплываются </a:t>
            </a:r>
            <a:r>
              <a:rPr lang="ru-RU" sz="2000" dirty="0"/>
              <a:t>от воды</a:t>
            </a:r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6411913" y="869950"/>
            <a:ext cx="2227262" cy="11874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marL="182563" indent="-182563"/>
            <a:r>
              <a:rPr lang="ru-RU" sz="2400">
                <a:solidFill>
                  <a:schemeClr val="accent2"/>
                </a:solidFill>
              </a:rPr>
              <a:t>Типы</a:t>
            </a:r>
          </a:p>
          <a:p>
            <a:pPr marL="182563" indent="-182563">
              <a:buFontTx/>
              <a:buChar char="•"/>
            </a:pPr>
            <a:r>
              <a:rPr lang="ru-RU" sz="2400" b="0"/>
              <a:t>ч</a:t>
            </a:r>
            <a:r>
              <a:rPr lang="en-US" sz="2400" b="0"/>
              <a:t>/</a:t>
            </a:r>
            <a:r>
              <a:rPr lang="ru-RU" sz="2400" b="0"/>
              <a:t>б</a:t>
            </a:r>
          </a:p>
          <a:p>
            <a:pPr marL="182563" indent="-182563">
              <a:buFontTx/>
              <a:buChar char="•"/>
            </a:pPr>
            <a:r>
              <a:rPr lang="ru-RU" sz="2400" b="0"/>
              <a:t>цвет: </a:t>
            </a:r>
            <a:r>
              <a:rPr lang="en-US" sz="2400" b="0"/>
              <a:t>CMYK</a:t>
            </a:r>
            <a:endParaRPr lang="ru-RU" sz="2400" b="0"/>
          </a:p>
        </p:txBody>
      </p:sp>
      <p:graphicFrame>
        <p:nvGraphicFramePr>
          <p:cNvPr id="56" name="Group 57"/>
          <p:cNvGraphicFramePr>
            <a:graphicFrameLocks noGrp="1"/>
          </p:cNvGraphicFramePr>
          <p:nvPr/>
        </p:nvGraphicFramePr>
        <p:xfrm>
          <a:off x="6818313" y="2065338"/>
          <a:ext cx="1641475" cy="1600200"/>
        </p:xfrm>
        <a:graphic>
          <a:graphicData uri="http://schemas.openxmlformats.org/drawingml/2006/table">
            <a:tbl>
              <a:tblPr/>
              <a:tblGrid>
                <a:gridCol w="1641475"/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Cyan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Magenta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Yellow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blacK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57" name="Picture 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7650" y="960438"/>
            <a:ext cx="3886200" cy="27908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458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Урок №23.   Форматирование-изменение формы представления документов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Anatoly M Barahtin</cp:lastModifiedBy>
  <cp:revision>35</cp:revision>
  <dcterms:created xsi:type="dcterms:W3CDTF">2009-03-10T11:53:11Z</dcterms:created>
  <dcterms:modified xsi:type="dcterms:W3CDTF">2009-03-11T22:25:51Z</dcterms:modified>
</cp:coreProperties>
</file>